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handoutMasterIdLst>
    <p:handoutMasterId r:id="rId26"/>
  </p:handoutMasterIdLst>
  <p:sldIdLst>
    <p:sldId id="256" r:id="rId2"/>
    <p:sldId id="359" r:id="rId3"/>
    <p:sldId id="364" r:id="rId4"/>
    <p:sldId id="358" r:id="rId5"/>
    <p:sldId id="259" r:id="rId6"/>
    <p:sldId id="362" r:id="rId7"/>
    <p:sldId id="369" r:id="rId8"/>
    <p:sldId id="357" r:id="rId9"/>
    <p:sldId id="360" r:id="rId10"/>
    <p:sldId id="345" r:id="rId11"/>
    <p:sldId id="266" r:id="rId12"/>
    <p:sldId id="267" r:id="rId13"/>
    <p:sldId id="268" r:id="rId14"/>
    <p:sldId id="269" r:id="rId15"/>
    <p:sldId id="270" r:id="rId16"/>
    <p:sldId id="271" r:id="rId17"/>
    <p:sldId id="370" r:id="rId18"/>
    <p:sldId id="272" r:id="rId19"/>
    <p:sldId id="273" r:id="rId20"/>
    <p:sldId id="366" r:id="rId21"/>
    <p:sldId id="289" r:id="rId22"/>
    <p:sldId id="363" r:id="rId23"/>
    <p:sldId id="275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Merriweather" panose="00000500000000000000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1A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7CCC49-5F98-4109-A7D4-6571187A3A73}">
  <a:tblStyle styleId="{2E7CCC49-5F98-4109-A7D4-6571187A3A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9" autoAdjust="0"/>
    <p:restoredTop sz="88557" autoAdjust="0"/>
  </p:normalViewPr>
  <p:slideViewPr>
    <p:cSldViewPr snapToGrid="0">
      <p:cViewPr varScale="1">
        <p:scale>
          <a:sx n="126" d="100"/>
          <a:sy n="126" d="100"/>
        </p:scale>
        <p:origin x="678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EC2AC74-FFEF-7169-851C-A654788EFB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CF112A-9E51-F6BA-5B60-5D401153F5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0B849-2240-4D05-972B-22B64F5C0BB2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BA3D892-1CFC-B135-55DD-4FFE98AFF6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282CD3-19BC-9F9D-A567-9C4EE199C7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F5CC8-2A1E-4121-8730-259DA94BD1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515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72b2ba16c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d72b2ba16c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661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7351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2166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7562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f8857de6c7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f8857de6c7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136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294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035a453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035a453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642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c4d003f5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c4d003f54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81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035a453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035a453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888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87c6559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87c6559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1273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201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87c6559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87c6559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9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1008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18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0" y="132527"/>
            <a:ext cx="91440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fr-FR" b="1" dirty="0"/>
              <a:t>Formation FPGA Safran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dirty="0"/>
              <a:t>Projet de fin de formation</a:t>
            </a:r>
            <a:endParaRPr sz="2800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0" y="2376944"/>
            <a:ext cx="9144000" cy="766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/>
              <a:t>Présenté par: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/>
              <a:t>Houssein </a:t>
            </a:r>
            <a:r>
              <a:rPr lang="fr-FR" sz="1400" dirty="0"/>
              <a:t>MARIAM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Thomas ANGENAULT</a:t>
            </a:r>
          </a:p>
        </p:txBody>
      </p:sp>
      <p:sp>
        <p:nvSpPr>
          <p:cNvPr id="2" name="Google Shape;65;p13">
            <a:extLst>
              <a:ext uri="{FF2B5EF4-FFF2-40B4-BE49-F238E27FC236}">
                <a16:creationId xmlns:a16="http://schemas.microsoft.com/office/drawing/2014/main" id="{1334FF7E-EDDD-A56D-B07A-669B2C832C8D}"/>
              </a:ext>
            </a:extLst>
          </p:cNvPr>
          <p:cNvSpPr txBox="1">
            <a:spLocks/>
          </p:cNvSpPr>
          <p:nvPr/>
        </p:nvSpPr>
        <p:spPr>
          <a:xfrm>
            <a:off x="78550" y="3431974"/>
            <a:ext cx="1350412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fr-FR" b="1" dirty="0"/>
              <a:t>18/07/2023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6998D8-3725-2E10-E4CE-82948936EA6A}"/>
              </a:ext>
            </a:extLst>
          </p:cNvPr>
          <p:cNvSpPr txBox="1"/>
          <p:nvPr/>
        </p:nvSpPr>
        <p:spPr>
          <a:xfrm>
            <a:off x="0" y="141502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lt2"/>
              </a:buClr>
              <a:buSzPts val="1600"/>
            </a:pPr>
            <a:r>
              <a:rPr lang="fr-FR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Intitulé : Détection de points d’intérêt sur plateforme FPGA </a:t>
            </a:r>
            <a:r>
              <a:rPr lang="fr-FR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Xilinx</a:t>
            </a:r>
            <a:r>
              <a:rPr lang="fr-FR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algn="ctr">
              <a:buClr>
                <a:schemeClr val="lt2"/>
              </a:buClr>
              <a:buSzPts val="1600"/>
            </a:pPr>
            <a:r>
              <a:rPr lang="fr-FR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4CC5AE-7583-A5E4-2261-3FB6EC5431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0D142822-747C-796C-5480-D3295161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58" y="1782256"/>
            <a:ext cx="6377556" cy="3243566"/>
          </a:xfrm>
          <a:prstGeom prst="rect">
            <a:avLst/>
          </a:prstGeom>
        </p:spPr>
      </p:pic>
      <p:sp>
        <p:nvSpPr>
          <p:cNvPr id="2" name="Google Shape;146;p19">
            <a:extLst>
              <a:ext uri="{FF2B5EF4-FFF2-40B4-BE49-F238E27FC236}">
                <a16:creationId xmlns:a16="http://schemas.microsoft.com/office/drawing/2014/main" id="{F4634271-0687-80B1-CBD5-8CB075E2C5E4}"/>
              </a:ext>
            </a:extLst>
          </p:cNvPr>
          <p:cNvSpPr txBox="1">
            <a:spLocks/>
          </p:cNvSpPr>
          <p:nvPr/>
        </p:nvSpPr>
        <p:spPr>
          <a:xfrm>
            <a:off x="200296" y="1388193"/>
            <a:ext cx="6520171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Architecture du système de détection des points d’intérêt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145498DE-89FE-CA49-3716-B69AA6FBEEDE}"/>
              </a:ext>
            </a:extLst>
          </p:cNvPr>
          <p:cNvGrpSpPr/>
          <p:nvPr/>
        </p:nvGrpSpPr>
        <p:grpSpPr>
          <a:xfrm>
            <a:off x="5056882" y="2080294"/>
            <a:ext cx="3940464" cy="1412110"/>
            <a:chOff x="5056882" y="1768060"/>
            <a:chExt cx="3940464" cy="141211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92772D7-8BEB-D954-F0BB-83BF10ED0446}"/>
                </a:ext>
              </a:extLst>
            </p:cNvPr>
            <p:cNvSpPr/>
            <p:nvPr/>
          </p:nvSpPr>
          <p:spPr>
            <a:xfrm>
              <a:off x="5056882" y="1826532"/>
              <a:ext cx="1663585" cy="135363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00E9F8E4-FC65-F3DD-04C0-CBB657954506}"/>
                </a:ext>
              </a:extLst>
            </p:cNvPr>
            <p:cNvCxnSpPr>
              <a:cxnSpLocks/>
              <a:stCxn id="46" idx="1"/>
              <a:endCxn id="41" idx="3"/>
            </p:cNvCxnSpPr>
            <p:nvPr/>
          </p:nvCxnSpPr>
          <p:spPr>
            <a:xfrm flipH="1">
              <a:off x="6720467" y="1898865"/>
              <a:ext cx="613295" cy="604486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BFB4D990-0CCA-9B11-6213-75ECE305D922}"/>
                </a:ext>
              </a:extLst>
            </p:cNvPr>
            <p:cNvSpPr txBox="1"/>
            <p:nvPr/>
          </p:nvSpPr>
          <p:spPr>
            <a:xfrm>
              <a:off x="7333762" y="1768060"/>
              <a:ext cx="16635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solidFill>
                    <a:srgbClr val="FF0000"/>
                  </a:solidFill>
                </a:rPr>
                <a:t>Détection de contours </a:t>
              </a:r>
            </a:p>
          </p:txBody>
        </p:sp>
      </p:grp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14E968C-33ED-5006-67C7-EF4F477A27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925455" y="3804285"/>
            <a:ext cx="879685" cy="63635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8F4974F-C343-FF8A-4CAE-18997203907D}"/>
              </a:ext>
            </a:extLst>
          </p:cNvPr>
          <p:cNvSpPr txBox="1"/>
          <p:nvPr/>
        </p:nvSpPr>
        <p:spPr>
          <a:xfrm>
            <a:off x="704007" y="3673480"/>
            <a:ext cx="1221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Synchronisation</a:t>
            </a:r>
          </a:p>
        </p:txBody>
      </p:sp>
      <p:sp>
        <p:nvSpPr>
          <p:cNvPr id="18" name="Google Shape;71;p14">
            <a:extLst>
              <a:ext uri="{FF2B5EF4-FFF2-40B4-BE49-F238E27FC236}">
                <a16:creationId xmlns:a16="http://schemas.microsoft.com/office/drawing/2014/main" id="{AF1B5E78-EEE3-4753-D23E-66758CC02A83}"/>
              </a:ext>
            </a:extLst>
          </p:cNvPr>
          <p:cNvSpPr txBox="1">
            <a:spLocks/>
          </p:cNvSpPr>
          <p:nvPr/>
        </p:nvSpPr>
        <p:spPr>
          <a:xfrm>
            <a:off x="0" y="232756"/>
            <a:ext cx="9144000" cy="891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fr-FR" dirty="0"/>
              <a:t>Architecture et Implémentation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3188944F-FBD5-739D-0655-5B975ACFCE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635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 322"/>
          <p:cNvPicPr/>
          <p:nvPr/>
        </p:nvPicPr>
        <p:blipFill>
          <a:blip r:embed="rId2"/>
          <a:stretch/>
        </p:blipFill>
        <p:spPr>
          <a:xfrm>
            <a:off x="3619080" y="3291480"/>
            <a:ext cx="5353200" cy="816840"/>
          </a:xfrm>
          <a:prstGeom prst="rect">
            <a:avLst/>
          </a:prstGeom>
          <a:ln w="0">
            <a:noFill/>
          </a:ln>
        </p:spPr>
      </p:pic>
      <p:sp>
        <p:nvSpPr>
          <p:cNvPr id="324" name="ZoneTexte 7"/>
          <p:cNvSpPr/>
          <p:nvPr/>
        </p:nvSpPr>
        <p:spPr>
          <a:xfrm>
            <a:off x="351000" y="1416960"/>
            <a:ext cx="6596640" cy="142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15000"/>
              </a:lnSpc>
              <a:spcAft>
                <a:spcPts val="700"/>
              </a:spcAft>
              <a:tabLst>
                <a:tab pos="-1510200" algn="l"/>
              </a:tabLst>
            </a:pPr>
            <a:r>
              <a:rPr lang="fr-FR" sz="115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Pour une fenêtre de convolution verticale positionnée définie:</a:t>
            </a:r>
            <a:endParaRPr lang="fr-FR" sz="115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700"/>
              </a:spcAft>
              <a:tabLst>
                <a:tab pos="-1510200" algn="l"/>
              </a:tabLst>
            </a:pPr>
            <a:r>
              <a:rPr lang="fr-FR" sz="115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D9=255 et D1 = D2 = D3 = D5 = D6 = D7 = D8 = 0 </a:t>
            </a:r>
            <a:endParaRPr lang="fr-FR" sz="115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601"/>
              </a:spcAft>
              <a:tabLst>
                <a:tab pos="-1510200" algn="l"/>
              </a:tabLst>
            </a:pPr>
            <a:r>
              <a:rPr lang="fr-FR" sz="115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Transition verticale : </a:t>
            </a:r>
            <a:r>
              <a:rPr lang="fr-FR" sz="1150" spc="-1" dirty="0" err="1">
                <a:latin typeface="Calibri"/>
                <a:ea typeface="Calibri"/>
              </a:rPr>
              <a:t>Data</a:t>
            </a:r>
            <a:r>
              <a:rPr lang="fr-FR" sz="115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_result_x</a:t>
            </a:r>
            <a:r>
              <a:rPr lang="fr-FR" sz="115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= 255		</a:t>
            </a:r>
            <a:endParaRPr lang="fr-FR" sz="115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601"/>
              </a:spcAft>
              <a:tabLst>
                <a:tab pos="-1510200" algn="l"/>
              </a:tabLst>
            </a:pPr>
            <a:r>
              <a:rPr lang="fr-FR" sz="115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Transition horizontale : </a:t>
            </a:r>
            <a:r>
              <a:rPr lang="fr-FR" sz="1150" spc="-1" dirty="0" err="1">
                <a:latin typeface="Calibri"/>
                <a:ea typeface="Calibri"/>
              </a:rPr>
              <a:t>Data_result</a:t>
            </a:r>
            <a:r>
              <a:rPr lang="fr-FR" sz="115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_y</a:t>
            </a:r>
            <a:r>
              <a:rPr lang="fr-FR" sz="115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= 255 </a:t>
            </a:r>
            <a:endParaRPr lang="fr-FR" sz="115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Aft>
                <a:spcPts val="601"/>
              </a:spcAft>
              <a:tabLst>
                <a:tab pos="-1510200" algn="l"/>
              </a:tabLst>
            </a:pPr>
            <a:r>
              <a:rPr lang="fr-FR" sz="115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=&gt; </a:t>
            </a:r>
            <a:r>
              <a:rPr lang="fr-FR" sz="115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Output_data</a:t>
            </a:r>
            <a:r>
              <a:rPr lang="fr-FR" sz="115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 = 510</a:t>
            </a:r>
            <a:endParaRPr lang="fr-FR" sz="11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Ellipse 11"/>
          <p:cNvSpPr/>
          <p:nvPr/>
        </p:nvSpPr>
        <p:spPr>
          <a:xfrm>
            <a:off x="1724040" y="3355200"/>
            <a:ext cx="214560" cy="22212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fr-FR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cxnSp>
        <p:nvCxnSpPr>
          <p:cNvPr id="326" name="Connecteur droit avec flèche 22"/>
          <p:cNvCxnSpPr/>
          <p:nvPr/>
        </p:nvCxnSpPr>
        <p:spPr>
          <a:xfrm>
            <a:off x="2942640" y="2211120"/>
            <a:ext cx="4150800" cy="1386720"/>
          </a:xfrm>
          <a:prstGeom prst="straightConnector1">
            <a:avLst/>
          </a:prstGeom>
          <a:ln w="0">
            <a:solidFill>
              <a:srgbClr val="FF0000"/>
            </a:solidFill>
            <a:tailEnd type="triangle" w="med" len="med"/>
          </a:ln>
        </p:spPr>
      </p:cxnSp>
      <p:sp>
        <p:nvSpPr>
          <p:cNvPr id="327" name="Google Shape;146;p19"/>
          <p:cNvSpPr/>
          <p:nvPr/>
        </p:nvSpPr>
        <p:spPr>
          <a:xfrm>
            <a:off x="484200" y="4641840"/>
            <a:ext cx="2707200" cy="268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05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Position de la fenêtre de convolution</a:t>
            </a:r>
            <a:endParaRPr lang="fr-FR" sz="1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Google Shape;71;p14"/>
          <p:cNvSpPr/>
          <p:nvPr/>
        </p:nvSpPr>
        <p:spPr>
          <a:xfrm>
            <a:off x="0" y="232920"/>
            <a:ext cx="9143280" cy="89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chemeClr val="lt1"/>
                </a:solidFill>
                <a:latin typeface="Merriweather"/>
                <a:ea typeface="Merriweather"/>
              </a:rPr>
              <a:t>Exemple de Tests unitaires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Image 328"/>
          <p:cNvPicPr/>
          <p:nvPr/>
        </p:nvPicPr>
        <p:blipFill>
          <a:blip r:embed="rId3"/>
          <a:stretch/>
        </p:blipFill>
        <p:spPr>
          <a:xfrm>
            <a:off x="988920" y="2997360"/>
            <a:ext cx="1697400" cy="1665360"/>
          </a:xfrm>
          <a:prstGeom prst="rect">
            <a:avLst/>
          </a:prstGeom>
          <a:ln w="0">
            <a:noFill/>
          </a:ln>
        </p:spPr>
      </p:pic>
      <p:sp>
        <p:nvSpPr>
          <p:cNvPr id="330" name="Connecteur droit 329"/>
          <p:cNvSpPr/>
          <p:nvPr/>
        </p:nvSpPr>
        <p:spPr>
          <a:xfrm>
            <a:off x="3138120" y="2432520"/>
            <a:ext cx="3691080" cy="1360440"/>
          </a:xfrm>
          <a:prstGeom prst="line">
            <a:avLst/>
          </a:prstGeom>
          <a:ln w="93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4680" tIns="49680" rIns="94680" bIns="49680" anchor="t" anchorCtr="1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1" name="Connecteur droit 330"/>
          <p:cNvSpPr/>
          <p:nvPr/>
        </p:nvSpPr>
        <p:spPr>
          <a:xfrm>
            <a:off x="1902960" y="2748240"/>
            <a:ext cx="4926240" cy="1240560"/>
          </a:xfrm>
          <a:prstGeom prst="line">
            <a:avLst/>
          </a:prstGeom>
          <a:ln w="936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4680" tIns="49680" rIns="94680" bIns="49680" anchor="t" anchorCtr="1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9AD3913-1C10-D10E-EBC0-CC2BDFB5D8AC}"/>
              </a:ext>
            </a:extLst>
          </p:cNvPr>
          <p:cNvGrpSpPr/>
          <p:nvPr/>
        </p:nvGrpSpPr>
        <p:grpSpPr>
          <a:xfrm>
            <a:off x="325119" y="1727502"/>
            <a:ext cx="1337361" cy="1886470"/>
            <a:chOff x="325119" y="1727502"/>
            <a:chExt cx="1337361" cy="1886470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A5464B06-247E-987E-CB3E-3C079E452669}"/>
                </a:ext>
              </a:extLst>
            </p:cNvPr>
            <p:cNvSpPr/>
            <p:nvPr/>
          </p:nvSpPr>
          <p:spPr>
            <a:xfrm>
              <a:off x="1382325" y="3345052"/>
              <a:ext cx="280155" cy="26892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1C92C2F0-EA1F-2685-0F88-8F95DDBD9DCC}"/>
                </a:ext>
              </a:extLst>
            </p:cNvPr>
            <p:cNvSpPr/>
            <p:nvPr/>
          </p:nvSpPr>
          <p:spPr>
            <a:xfrm>
              <a:off x="325119" y="1727502"/>
              <a:ext cx="589281" cy="26892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3892A0-7235-9922-F4B0-367476B2BB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 11" descr="Une image contenant carré, Symétrie, Rectangle, motif&#10;&#10;Description générée automatiquement"/>
          <p:cNvPicPr/>
          <p:nvPr/>
        </p:nvPicPr>
        <p:blipFill>
          <a:blip r:embed="rId2"/>
          <a:stretch/>
        </p:blipFill>
        <p:spPr>
          <a:xfrm>
            <a:off x="366120" y="2367720"/>
            <a:ext cx="3497400" cy="2622600"/>
          </a:xfrm>
          <a:prstGeom prst="rect">
            <a:avLst/>
          </a:prstGeom>
          <a:ln w="0">
            <a:noFill/>
          </a:ln>
        </p:spPr>
      </p:pic>
      <p:sp>
        <p:nvSpPr>
          <p:cNvPr id="333" name="Google Shape;146;p19"/>
          <p:cNvSpPr/>
          <p:nvPr/>
        </p:nvSpPr>
        <p:spPr>
          <a:xfrm>
            <a:off x="686520" y="1937160"/>
            <a:ext cx="2856600" cy="2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Contours obtenus à l’aide d’ImageJ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Google Shape;71;p14"/>
          <p:cNvSpPr/>
          <p:nvPr/>
        </p:nvSpPr>
        <p:spPr>
          <a:xfrm>
            <a:off x="0" y="232920"/>
            <a:ext cx="9143280" cy="89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chemeClr val="lt1"/>
                </a:solidFill>
                <a:latin typeface="Merriweather"/>
                <a:ea typeface="Merriweather"/>
              </a:rPr>
              <a:t>Tests d’intégration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Google Shape;146;p19"/>
          <p:cNvSpPr/>
          <p:nvPr/>
        </p:nvSpPr>
        <p:spPr>
          <a:xfrm>
            <a:off x="0" y="1443240"/>
            <a:ext cx="3222720" cy="39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144000" indent="457200">
              <a:lnSpc>
                <a:spcPct val="100000"/>
              </a:lnSpc>
              <a:spcAft>
                <a:spcPts val="1199"/>
              </a:spcAft>
              <a:buClr>
                <a:srgbClr val="00252E"/>
              </a:buClr>
              <a:buFont typeface="Arial"/>
              <a:buAutoNum type="arabicPeriod"/>
            </a:pPr>
            <a:r>
              <a:rPr lang="fr-FR" sz="14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Détection de contours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6" name="Image 1"/>
          <p:cNvPicPr/>
          <p:nvPr/>
        </p:nvPicPr>
        <p:blipFill>
          <a:blip r:embed="rId3"/>
          <a:stretch/>
        </p:blipFill>
        <p:spPr>
          <a:xfrm>
            <a:off x="4980240" y="2367720"/>
            <a:ext cx="3497400" cy="2622600"/>
          </a:xfrm>
          <a:prstGeom prst="rect">
            <a:avLst/>
          </a:prstGeom>
          <a:ln w="0">
            <a:noFill/>
          </a:ln>
        </p:spPr>
      </p:pic>
      <p:sp>
        <p:nvSpPr>
          <p:cNvPr id="337" name="Google Shape;146;p 1"/>
          <p:cNvSpPr/>
          <p:nvPr/>
        </p:nvSpPr>
        <p:spPr>
          <a:xfrm>
            <a:off x="5247000" y="1937160"/>
            <a:ext cx="2963880" cy="2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Contours obtenus à l’aide de vivado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Flèche : double flèche horizontale 337"/>
          <p:cNvSpPr/>
          <p:nvPr/>
        </p:nvSpPr>
        <p:spPr>
          <a:xfrm>
            <a:off x="4055040" y="3320640"/>
            <a:ext cx="628560" cy="270720"/>
          </a:xfrm>
          <a:prstGeom prst="leftRightArrow">
            <a:avLst>
              <a:gd name="adj1" fmla="val 50000"/>
              <a:gd name="adj2" fmla="val 46186"/>
            </a:avLst>
          </a:prstGeom>
          <a:solidFill>
            <a:schemeClr val="accent1"/>
          </a:solidFill>
          <a:ln w="0">
            <a:solidFill>
              <a:srgbClr val="00172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D7C3D07-9F48-4B83-3794-1B10F5A63E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7" dur="2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146;p19"/>
          <p:cNvSpPr/>
          <p:nvPr/>
        </p:nvSpPr>
        <p:spPr>
          <a:xfrm>
            <a:off x="258480" y="1988280"/>
            <a:ext cx="6789960" cy="2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 dirty="0">
                <a:solidFill>
                  <a:srgbClr val="31394D"/>
                </a:solidFill>
                <a:latin typeface="Merriweather"/>
                <a:ea typeface="Merriweather"/>
              </a:rPr>
              <a:t>Contours obtenus à l’aide de </a:t>
            </a:r>
            <a:r>
              <a:rPr lang="fr-FR" sz="1200" b="0" strike="noStrike" spc="-1" dirty="0" err="1">
                <a:solidFill>
                  <a:srgbClr val="31394D"/>
                </a:solidFill>
                <a:latin typeface="Merriweather"/>
                <a:ea typeface="Merriweather"/>
              </a:rPr>
              <a:t>vivado</a:t>
            </a:r>
            <a:r>
              <a:rPr lang="fr-FR" sz="1200" b="0" strike="noStrike" spc="-1" dirty="0">
                <a:solidFill>
                  <a:srgbClr val="31394D"/>
                </a:solidFill>
                <a:latin typeface="Merriweather"/>
                <a:ea typeface="Merriweather"/>
              </a:rPr>
              <a:t> – contours obtenus à l’aide d’</a:t>
            </a:r>
            <a:r>
              <a:rPr lang="fr-FR" sz="1200" b="0" strike="noStrike" spc="-1" dirty="0" err="1">
                <a:solidFill>
                  <a:srgbClr val="31394D"/>
                </a:solidFill>
                <a:latin typeface="Merriweather"/>
                <a:ea typeface="Merriweather"/>
              </a:rPr>
              <a:t>ImageJ</a:t>
            </a: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0" name="Image 4" descr="Une image contenant noir, capture d’écran, noir et blanc&#10;&#10;Description générée automatiquement"/>
          <p:cNvPicPr/>
          <p:nvPr/>
        </p:nvPicPr>
        <p:blipFill>
          <a:blip r:embed="rId2"/>
          <a:stretch/>
        </p:blipFill>
        <p:spPr>
          <a:xfrm>
            <a:off x="435960" y="2462760"/>
            <a:ext cx="3319920" cy="2489760"/>
          </a:xfrm>
          <a:prstGeom prst="rect">
            <a:avLst/>
          </a:prstGeom>
          <a:ln w="0">
            <a:noFill/>
          </a:ln>
        </p:spPr>
      </p:pic>
      <p:pic>
        <p:nvPicPr>
          <p:cNvPr id="341" name="Image 21"/>
          <p:cNvPicPr/>
          <p:nvPr/>
        </p:nvPicPr>
        <p:blipFill>
          <a:blip r:embed="rId3"/>
          <a:stretch/>
        </p:blipFill>
        <p:spPr>
          <a:xfrm>
            <a:off x="6087600" y="2563200"/>
            <a:ext cx="2166120" cy="2274840"/>
          </a:xfrm>
          <a:prstGeom prst="rect">
            <a:avLst/>
          </a:prstGeom>
          <a:ln w="0">
            <a:noFill/>
          </a:ln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FF7DE20-150F-D842-38FB-41677C388C8E}"/>
              </a:ext>
            </a:extLst>
          </p:cNvPr>
          <p:cNvGrpSpPr/>
          <p:nvPr/>
        </p:nvGrpSpPr>
        <p:grpSpPr>
          <a:xfrm>
            <a:off x="3649320" y="2462760"/>
            <a:ext cx="1900800" cy="2489760"/>
            <a:chOff x="3649320" y="2462760"/>
            <a:chExt cx="1900800" cy="2489760"/>
          </a:xfrm>
        </p:grpSpPr>
        <p:sp>
          <p:nvSpPr>
            <p:cNvPr id="342" name="Rectangle 5"/>
            <p:cNvSpPr/>
            <p:nvPr/>
          </p:nvSpPr>
          <p:spPr>
            <a:xfrm>
              <a:off x="3649320" y="2462760"/>
              <a:ext cx="232200" cy="2489760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fr-FR" sz="1400" b="0" strike="noStrike" spc="-1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p:cxnSp>
          <p:nvCxnSpPr>
            <p:cNvPr id="343" name="Connecteur droit avec flèche 8"/>
            <p:cNvCxnSpPr>
              <a:stCxn id="344" idx="1"/>
              <a:endCxn id="342" idx="3"/>
            </p:cNvCxnSpPr>
            <p:nvPr/>
          </p:nvCxnSpPr>
          <p:spPr>
            <a:xfrm flipH="1">
              <a:off x="3881520" y="2883960"/>
              <a:ext cx="537120" cy="824040"/>
            </a:xfrm>
            <a:prstGeom prst="straightConnector1">
              <a:avLst/>
            </a:prstGeom>
            <a:ln w="0">
              <a:solidFill>
                <a:srgbClr val="FF0000"/>
              </a:solidFill>
              <a:tailEnd type="triangle" w="med" len="med"/>
            </a:ln>
          </p:spPr>
        </p:cxnSp>
        <p:sp>
          <p:nvSpPr>
            <p:cNvPr id="344" name="ZoneTexte 15"/>
            <p:cNvSpPr/>
            <p:nvPr/>
          </p:nvSpPr>
          <p:spPr>
            <a:xfrm>
              <a:off x="4418280" y="2747880"/>
              <a:ext cx="11318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fr-FR" sz="1200" b="0" strike="noStrike" spc="-1" dirty="0">
                  <a:solidFill>
                    <a:srgbClr val="FF0000"/>
                  </a:solidFill>
                  <a:latin typeface="Arial"/>
                  <a:ea typeface="Arial"/>
                </a:rPr>
                <a:t>Effet de bords</a:t>
              </a:r>
              <a:endParaRPr lang="fr-FR" sz="12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45" name="Rectangle 22"/>
          <p:cNvSpPr/>
          <p:nvPr/>
        </p:nvSpPr>
        <p:spPr>
          <a:xfrm>
            <a:off x="7944840" y="3085200"/>
            <a:ext cx="140760" cy="7632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fr-FR" sz="14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346" name="ZoneTexte 29"/>
          <p:cNvSpPr/>
          <p:nvPr/>
        </p:nvSpPr>
        <p:spPr>
          <a:xfrm>
            <a:off x="6168240" y="2257200"/>
            <a:ext cx="200484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100" b="0" strike="noStrike" spc="-1">
                <a:solidFill>
                  <a:srgbClr val="31394D"/>
                </a:solidFill>
                <a:latin typeface="Arial"/>
                <a:ea typeface="Arial"/>
              </a:rPr>
              <a:t>Histogramme de soustraction</a:t>
            </a:r>
            <a:endParaRPr lang="fr-FR" sz="1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Google Shape;71;p14"/>
          <p:cNvSpPr/>
          <p:nvPr/>
        </p:nvSpPr>
        <p:spPr>
          <a:xfrm>
            <a:off x="0" y="232920"/>
            <a:ext cx="9143280" cy="89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chemeClr val="lt1"/>
                </a:solidFill>
                <a:latin typeface="Merriweather"/>
                <a:ea typeface="Merriweather"/>
              </a:rPr>
              <a:t>Tests d’intégration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Google Shape;146;p19"/>
          <p:cNvSpPr/>
          <p:nvPr/>
        </p:nvSpPr>
        <p:spPr>
          <a:xfrm>
            <a:off x="0" y="1443240"/>
            <a:ext cx="6727320" cy="43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87080" indent="-343080">
              <a:lnSpc>
                <a:spcPct val="100000"/>
              </a:lnSpc>
              <a:spcAft>
                <a:spcPts val="1199"/>
              </a:spcAft>
              <a:buClr>
                <a:srgbClr val="00252E"/>
              </a:buClr>
              <a:buFont typeface="Arial"/>
              <a:buAutoNum type="arabicPeriod" startAt="2"/>
            </a:pPr>
            <a:r>
              <a:rPr lang="fr-FR" sz="14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Alignement des </a:t>
            </a:r>
            <a:r>
              <a:rPr lang="fr-FR" sz="1400" b="1" u="sng" strike="noStrike" spc="-1">
                <a:solidFill>
                  <a:srgbClr val="31394D"/>
                </a:solidFill>
                <a:uFillTx/>
                <a:latin typeface="Merriweather"/>
                <a:ea typeface="Merriweather"/>
              </a:rPr>
              <a:t>contours</a:t>
            </a:r>
            <a:r>
              <a:rPr lang="fr-FR" sz="14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 de l’image de sortie et de l’image d’entrée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D8970F-0186-8BEF-804F-52AC792D5C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1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146;p19"/>
          <p:cNvSpPr/>
          <p:nvPr/>
        </p:nvSpPr>
        <p:spPr>
          <a:xfrm>
            <a:off x="271080" y="1868040"/>
            <a:ext cx="4237920" cy="2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Image obtenue à l’aide de Vivado + l’image d’entrée 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" name="Image 9"/>
          <p:cNvPicPr/>
          <p:nvPr/>
        </p:nvPicPr>
        <p:blipFill>
          <a:blip r:embed="rId2"/>
          <a:stretch/>
        </p:blipFill>
        <p:spPr>
          <a:xfrm>
            <a:off x="483480" y="2355120"/>
            <a:ext cx="3427200" cy="2570400"/>
          </a:xfrm>
          <a:prstGeom prst="rect">
            <a:avLst/>
          </a:prstGeom>
          <a:ln w="0">
            <a:noFill/>
          </a:ln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86C05A0-59C7-30AA-908B-124EAA9472A8}"/>
              </a:ext>
            </a:extLst>
          </p:cNvPr>
          <p:cNvGrpSpPr/>
          <p:nvPr/>
        </p:nvGrpSpPr>
        <p:grpSpPr>
          <a:xfrm>
            <a:off x="2186280" y="1824840"/>
            <a:ext cx="6225480" cy="3029400"/>
            <a:chOff x="2186280" y="1824840"/>
            <a:chExt cx="6225480" cy="3029400"/>
          </a:xfrm>
        </p:grpSpPr>
        <p:sp>
          <p:nvSpPr>
            <p:cNvPr id="351" name="Rectangle 16"/>
            <p:cNvSpPr/>
            <p:nvPr/>
          </p:nvSpPr>
          <p:spPr>
            <a:xfrm>
              <a:off x="5120640" y="1825200"/>
              <a:ext cx="3291120" cy="3027600"/>
            </a:xfrm>
            <a:prstGeom prst="rect">
              <a:avLst/>
            </a:prstGeom>
            <a:noFill/>
            <a:ln w="6350">
              <a:solidFill>
                <a:srgbClr val="00B050"/>
              </a:solidFill>
              <a:prstDash val="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fr-FR" sz="1400" b="0" strike="noStrike" spc="-1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p:sp>
          <p:nvSpPr>
            <p:cNvPr id="352" name="Rectangle 17"/>
            <p:cNvSpPr/>
            <p:nvPr/>
          </p:nvSpPr>
          <p:spPr>
            <a:xfrm>
              <a:off x="2186280" y="2926080"/>
              <a:ext cx="1836360" cy="1636920"/>
            </a:xfrm>
            <a:prstGeom prst="rect">
              <a:avLst/>
            </a:prstGeom>
            <a:noFill/>
            <a:ln w="6350">
              <a:solidFill>
                <a:srgbClr val="00B050"/>
              </a:solidFill>
              <a:prstDash val="dash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fr-FR" sz="1400" b="0" strike="noStrike" spc="-1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p:pic>
          <p:nvPicPr>
            <p:cNvPr id="353" name="Image 18"/>
            <p:cNvPicPr/>
            <p:nvPr/>
          </p:nvPicPr>
          <p:blipFill>
            <a:blip r:embed="rId3"/>
            <a:stretch/>
          </p:blipFill>
          <p:spPr>
            <a:xfrm>
              <a:off x="5232240" y="1868040"/>
              <a:ext cx="3097080" cy="2941920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354" name="Connecteur droit avec flèche 20"/>
            <p:cNvCxnSpPr/>
            <p:nvPr/>
          </p:nvCxnSpPr>
          <p:spPr>
            <a:xfrm flipV="1">
              <a:off x="4023360" y="1824840"/>
              <a:ext cx="1098000" cy="1101960"/>
            </a:xfrm>
            <a:prstGeom prst="straightConnector1">
              <a:avLst/>
            </a:prstGeom>
            <a:ln w="0">
              <a:solidFill>
                <a:srgbClr val="002D48"/>
              </a:solidFill>
              <a:tailEnd type="triangle" w="med" len="med"/>
            </a:ln>
          </p:spPr>
        </p:cxnSp>
        <p:cxnSp>
          <p:nvCxnSpPr>
            <p:cNvPr id="355" name="Connecteur droit avec flèche 24"/>
            <p:cNvCxnSpPr/>
            <p:nvPr/>
          </p:nvCxnSpPr>
          <p:spPr>
            <a:xfrm>
              <a:off x="4023360" y="4563360"/>
              <a:ext cx="1098000" cy="290880"/>
            </a:xfrm>
            <a:prstGeom prst="straightConnector1">
              <a:avLst/>
            </a:prstGeom>
            <a:ln w="0">
              <a:solidFill>
                <a:srgbClr val="002D48"/>
              </a:solidFill>
              <a:tailEnd type="triangle" w="med" len="med"/>
            </a:ln>
          </p:spPr>
        </p:cxnSp>
      </p:grpSp>
      <p:sp>
        <p:nvSpPr>
          <p:cNvPr id="356" name="Google Shape;146;p19"/>
          <p:cNvSpPr/>
          <p:nvPr/>
        </p:nvSpPr>
        <p:spPr>
          <a:xfrm>
            <a:off x="0" y="1443240"/>
            <a:ext cx="6727320" cy="43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87080" indent="-343080">
              <a:lnSpc>
                <a:spcPct val="100000"/>
              </a:lnSpc>
              <a:spcAft>
                <a:spcPts val="1199"/>
              </a:spcAft>
              <a:buClr>
                <a:srgbClr val="00252E"/>
              </a:buClr>
              <a:buFont typeface="Arial"/>
              <a:buAutoNum type="arabicPeriod" startAt="3"/>
            </a:pPr>
            <a:r>
              <a:rPr lang="fr-FR" sz="1400" b="0" strike="noStrike" spc="-1" dirty="0">
                <a:solidFill>
                  <a:srgbClr val="31394D"/>
                </a:solidFill>
                <a:latin typeface="Merriweather"/>
                <a:ea typeface="Merriweather"/>
              </a:rPr>
              <a:t>Alignement de l’image de sortie et de l’image d’entrée</a:t>
            </a: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Google Shape;71;p14"/>
          <p:cNvSpPr/>
          <p:nvPr/>
        </p:nvSpPr>
        <p:spPr>
          <a:xfrm>
            <a:off x="0" y="232920"/>
            <a:ext cx="9143280" cy="89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chemeClr val="lt1"/>
                </a:solidFill>
                <a:latin typeface="Merriweather"/>
                <a:ea typeface="Merriweather"/>
              </a:rPr>
              <a:t>Tests d’intégration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A32564-3E1B-A1A4-394E-8B1B7287A4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146;p19"/>
          <p:cNvSpPr/>
          <p:nvPr/>
        </p:nvSpPr>
        <p:spPr>
          <a:xfrm>
            <a:off x="4643640" y="4789440"/>
            <a:ext cx="3681720" cy="357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Image obtenue à l’aide de Vivado Seuil 700 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  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Google Shape;146;p19"/>
          <p:cNvSpPr/>
          <p:nvPr/>
        </p:nvSpPr>
        <p:spPr>
          <a:xfrm>
            <a:off x="0" y="1443240"/>
            <a:ext cx="6727320" cy="43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487080" indent="-343080">
              <a:lnSpc>
                <a:spcPct val="100000"/>
              </a:lnSpc>
              <a:spcAft>
                <a:spcPts val="1199"/>
              </a:spcAft>
              <a:buClr>
                <a:srgbClr val="00252E"/>
              </a:buClr>
              <a:buFont typeface="Arial"/>
              <a:buAutoNum type="arabicPeriod" startAt="4"/>
            </a:pPr>
            <a:r>
              <a:rPr lang="fr-FR" sz="1400" b="0" strike="noStrike" spc="-1" dirty="0">
                <a:solidFill>
                  <a:srgbClr val="31394D"/>
                </a:solidFill>
                <a:latin typeface="Merriweather"/>
                <a:ea typeface="Merriweather"/>
              </a:rPr>
              <a:t>Détection des points d'intérêt</a:t>
            </a: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Google Shape;71;p14"/>
          <p:cNvSpPr/>
          <p:nvPr/>
        </p:nvSpPr>
        <p:spPr>
          <a:xfrm>
            <a:off x="0" y="232920"/>
            <a:ext cx="9143280" cy="89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chemeClr val="lt1"/>
                </a:solidFill>
                <a:latin typeface="Merriweather"/>
                <a:ea typeface="Merriweather"/>
              </a:rPr>
              <a:t>Tests d’intégration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Google Shape;146;p19"/>
          <p:cNvSpPr/>
          <p:nvPr/>
        </p:nvSpPr>
        <p:spPr>
          <a:xfrm>
            <a:off x="4679640" y="2502000"/>
            <a:ext cx="3609720" cy="35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Image obtenue à l’aide de Vivado Seuil 200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  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Image 361"/>
          <p:cNvPicPr/>
          <p:nvPr/>
        </p:nvPicPr>
        <p:blipFill>
          <a:blip r:embed="rId2"/>
          <a:stretch/>
        </p:blipFill>
        <p:spPr>
          <a:xfrm>
            <a:off x="276480" y="2273400"/>
            <a:ext cx="3064320" cy="2298240"/>
          </a:xfrm>
          <a:prstGeom prst="rect">
            <a:avLst/>
          </a:prstGeom>
          <a:ln w="0">
            <a:noFill/>
          </a:ln>
        </p:spPr>
      </p:pic>
      <p:sp>
        <p:nvSpPr>
          <p:cNvPr id="363" name="Rectangle 362"/>
          <p:cNvSpPr/>
          <p:nvPr/>
        </p:nvSpPr>
        <p:spPr>
          <a:xfrm>
            <a:off x="894960" y="4686120"/>
            <a:ext cx="1347840" cy="268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Image d’entrée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Image 363"/>
          <p:cNvPicPr/>
          <p:nvPr/>
        </p:nvPicPr>
        <p:blipFill>
          <a:blip r:embed="rId3"/>
          <a:stretch/>
        </p:blipFill>
        <p:spPr>
          <a:xfrm>
            <a:off x="5259600" y="571320"/>
            <a:ext cx="2450160" cy="1837440"/>
          </a:xfrm>
          <a:prstGeom prst="rect">
            <a:avLst/>
          </a:prstGeom>
          <a:ln w="0">
            <a:noFill/>
          </a:ln>
        </p:spPr>
      </p:pic>
      <p:pic>
        <p:nvPicPr>
          <p:cNvPr id="365" name="Image 364"/>
          <p:cNvPicPr/>
          <p:nvPr/>
        </p:nvPicPr>
        <p:blipFill>
          <a:blip r:embed="rId4"/>
          <a:stretch/>
        </p:blipFill>
        <p:spPr>
          <a:xfrm>
            <a:off x="5265720" y="2960640"/>
            <a:ext cx="2437920" cy="1828440"/>
          </a:xfrm>
          <a:prstGeom prst="rect">
            <a:avLst/>
          </a:prstGeom>
          <a:ln w="0"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397B32-3A97-EE7B-8E52-7E81128C6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Image 365"/>
          <p:cNvPicPr/>
          <p:nvPr/>
        </p:nvPicPr>
        <p:blipFill>
          <a:blip r:embed="rId3"/>
          <a:stretch/>
        </p:blipFill>
        <p:spPr>
          <a:xfrm>
            <a:off x="5022360" y="2298960"/>
            <a:ext cx="3467520" cy="2600640"/>
          </a:xfrm>
          <a:prstGeom prst="rect">
            <a:avLst/>
          </a:prstGeom>
          <a:ln w="0">
            <a:noFill/>
          </a:ln>
        </p:spPr>
      </p:pic>
      <p:sp>
        <p:nvSpPr>
          <p:cNvPr id="367" name="Google Shape;146;p19"/>
          <p:cNvSpPr/>
          <p:nvPr/>
        </p:nvSpPr>
        <p:spPr>
          <a:xfrm>
            <a:off x="333360" y="1856160"/>
            <a:ext cx="4237920" cy="2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Image obtenue à l’aide de Vivado  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" name="Image 3" descr="Une image contenant nuage, bâtiment, arbre, plein air&#10;&#10;Description générée automatiquement"/>
          <p:cNvPicPr/>
          <p:nvPr/>
        </p:nvPicPr>
        <p:blipFill>
          <a:blip r:embed="rId4"/>
          <a:stretch/>
        </p:blipFill>
        <p:spPr>
          <a:xfrm>
            <a:off x="4869360" y="2222640"/>
            <a:ext cx="3467520" cy="2600640"/>
          </a:xfrm>
          <a:prstGeom prst="rect">
            <a:avLst/>
          </a:prstGeom>
          <a:ln w="0">
            <a:noFill/>
          </a:ln>
        </p:spPr>
      </p:pic>
      <p:pic>
        <p:nvPicPr>
          <p:cNvPr id="369" name="Image 5" descr="Une image contenant plein air, bâtiment, noir et blanc, nuage&#10;&#10;Description générée automatiquement"/>
          <p:cNvPicPr/>
          <p:nvPr/>
        </p:nvPicPr>
        <p:blipFill>
          <a:blip r:embed="rId5"/>
          <a:stretch/>
        </p:blipFill>
        <p:spPr>
          <a:xfrm>
            <a:off x="195480" y="2199240"/>
            <a:ext cx="3529800" cy="2647080"/>
          </a:xfrm>
          <a:prstGeom prst="rect">
            <a:avLst/>
          </a:prstGeom>
          <a:ln w="0">
            <a:noFill/>
          </a:ln>
        </p:spPr>
      </p:pic>
      <p:sp>
        <p:nvSpPr>
          <p:cNvPr id="370" name="Google Shape;146;p19"/>
          <p:cNvSpPr/>
          <p:nvPr/>
        </p:nvSpPr>
        <p:spPr>
          <a:xfrm>
            <a:off x="4198680" y="1868040"/>
            <a:ext cx="4944600" cy="26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31394D"/>
                </a:solidFill>
                <a:latin typeface="Merriweather"/>
                <a:ea typeface="Merriweather"/>
              </a:rPr>
              <a:t>Image obtenue à l’aide de Vivado + l’image d’entrée sur ImageJ 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Google Shape;71;p14"/>
          <p:cNvSpPr/>
          <p:nvPr/>
        </p:nvSpPr>
        <p:spPr>
          <a:xfrm>
            <a:off x="0" y="232920"/>
            <a:ext cx="9143280" cy="89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 dirty="0">
                <a:solidFill>
                  <a:schemeClr val="lt1"/>
                </a:solidFill>
                <a:latin typeface="Merriweather"/>
                <a:ea typeface="Merriweather"/>
              </a:rPr>
              <a:t>Vérification et validation</a:t>
            </a: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88D7D30-B7D6-0924-96D3-88CA3961B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2ADBAC2-FE0B-4014-DF60-419B77DD3191}"/>
              </a:ext>
            </a:extLst>
          </p:cNvPr>
          <p:cNvSpPr/>
          <p:nvPr/>
        </p:nvSpPr>
        <p:spPr>
          <a:xfrm>
            <a:off x="1630680" y="2743200"/>
            <a:ext cx="792480" cy="25908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67866D3-1B18-7DB6-56A8-D510B6E1FADC}"/>
              </a:ext>
            </a:extLst>
          </p:cNvPr>
          <p:cNvSpPr/>
          <p:nvPr/>
        </p:nvSpPr>
        <p:spPr>
          <a:xfrm>
            <a:off x="2270760" y="3462120"/>
            <a:ext cx="426720" cy="25908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FAFA413-6310-F3B7-51FF-DDD2FE64C6B4}"/>
              </a:ext>
            </a:extLst>
          </p:cNvPr>
          <p:cNvSpPr/>
          <p:nvPr/>
        </p:nvSpPr>
        <p:spPr>
          <a:xfrm>
            <a:off x="1279620" y="3457140"/>
            <a:ext cx="426720" cy="25908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4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9"/>
          <p:cNvPicPr/>
          <p:nvPr/>
        </p:nvPicPr>
        <p:blipFill>
          <a:blip r:embed="rId2"/>
          <a:stretch/>
        </p:blipFill>
        <p:spPr>
          <a:xfrm>
            <a:off x="1289013" y="2571500"/>
            <a:ext cx="6783863" cy="921169"/>
          </a:xfrm>
          <a:prstGeom prst="rect">
            <a:avLst/>
          </a:prstGeom>
          <a:ln w="6350">
            <a:solidFill>
              <a:srgbClr val="31394D"/>
            </a:solidFill>
            <a:round/>
          </a:ln>
        </p:spPr>
      </p:pic>
      <p:sp>
        <p:nvSpPr>
          <p:cNvPr id="82" name="PlaceHolder 1"/>
          <p:cNvSpPr>
            <a:spLocks noGrp="1"/>
          </p:cNvSpPr>
          <p:nvPr>
            <p:ph type="sldNum" idx="5"/>
          </p:nvPr>
        </p:nvSpPr>
        <p:spPr>
          <a:xfrm>
            <a:off x="8471908" y="4662335"/>
            <a:ext cx="548260" cy="393154"/>
          </a:xfrm>
          <a:prstGeom prst="rect">
            <a:avLst/>
          </a:prstGeom>
          <a:noFill/>
          <a:ln w="0">
            <a:noFill/>
          </a:ln>
        </p:spPr>
        <p:txBody>
          <a:bodyPr tIns="82941" bIns="82941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907" b="0" strike="noStrike" spc="-1">
                <a:solidFill>
                  <a:schemeClr val="dk2"/>
                </a:solidFill>
                <a:latin typeface="Roboto"/>
                <a:ea typeface="Roboto"/>
              </a:defRPr>
            </a:lvl1pPr>
          </a:lstStyle>
          <a:p>
            <a:fld id="{327CBA95-B61E-42CC-8202-AD9E962C4E17}" type="slidenum">
              <a:rPr lang="fr-FR"/>
              <a:pPr/>
              <a:t>17</a:t>
            </a:fld>
            <a:endParaRPr lang="fr-FR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Google Shape;71;p 2"/>
          <p:cNvSpPr/>
          <p:nvPr/>
        </p:nvSpPr>
        <p:spPr>
          <a:xfrm>
            <a:off x="161" y="232823"/>
            <a:ext cx="9142133" cy="8904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5" tIns="82941" rIns="81635" bIns="82941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540" spc="-1">
                <a:solidFill>
                  <a:schemeClr val="lt1"/>
                </a:solidFill>
                <a:latin typeface="Merriweather"/>
                <a:ea typeface="Merriweather"/>
              </a:rPr>
              <a:t>Vérification et validation</a:t>
            </a:r>
            <a:endParaRPr lang="fr-FR" sz="2540" spc="-1">
              <a:latin typeface="Arial"/>
            </a:endParaRPr>
          </a:p>
        </p:txBody>
      </p:sp>
      <p:pic>
        <p:nvPicPr>
          <p:cNvPr id="84" name="Image 4"/>
          <p:cNvPicPr/>
          <p:nvPr/>
        </p:nvPicPr>
        <p:blipFill>
          <a:blip r:embed="rId3"/>
          <a:stretch/>
        </p:blipFill>
        <p:spPr>
          <a:xfrm>
            <a:off x="2000869" y="2022587"/>
            <a:ext cx="2719750" cy="1721191"/>
          </a:xfrm>
          <a:prstGeom prst="rect">
            <a:avLst/>
          </a:prstGeom>
          <a:ln w="6350">
            <a:solidFill>
              <a:srgbClr val="31394D"/>
            </a:solidFill>
            <a:round/>
          </a:ln>
        </p:spPr>
      </p:pic>
      <p:pic>
        <p:nvPicPr>
          <p:cNvPr id="85" name="Image 5"/>
          <p:cNvPicPr/>
          <p:nvPr/>
        </p:nvPicPr>
        <p:blipFill>
          <a:blip r:embed="rId4"/>
          <a:stretch/>
        </p:blipFill>
        <p:spPr>
          <a:xfrm>
            <a:off x="4890093" y="1991239"/>
            <a:ext cx="1054070" cy="1783560"/>
          </a:xfrm>
          <a:prstGeom prst="rect">
            <a:avLst/>
          </a:prstGeom>
          <a:ln w="6350">
            <a:solidFill>
              <a:srgbClr val="31394D"/>
            </a:solidFill>
            <a:round/>
          </a:ln>
        </p:spPr>
      </p:pic>
      <p:sp>
        <p:nvSpPr>
          <p:cNvPr id="86" name="Ellipse 3"/>
          <p:cNvSpPr/>
          <p:nvPr/>
        </p:nvSpPr>
        <p:spPr>
          <a:xfrm>
            <a:off x="2000543" y="3247765"/>
            <a:ext cx="355928" cy="139432"/>
          </a:xfrm>
          <a:prstGeom prst="ellipse">
            <a:avLst/>
          </a:prstGeom>
          <a:noFill/>
          <a:ln w="63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1635" tIns="40817" rIns="81635" bIns="40817" anchor="ctr">
            <a:noAutofit/>
          </a:bodyPr>
          <a:lstStyle/>
          <a:p>
            <a:endParaRPr lang="fr-FR" sz="1270" spc="-1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87" name="Ellipse 5"/>
          <p:cNvSpPr/>
          <p:nvPr/>
        </p:nvSpPr>
        <p:spPr>
          <a:xfrm>
            <a:off x="4881603" y="3247765"/>
            <a:ext cx="355928" cy="139432"/>
          </a:xfrm>
          <a:prstGeom prst="ellipse">
            <a:avLst/>
          </a:prstGeom>
          <a:noFill/>
          <a:ln w="63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1635" tIns="40817" rIns="81635" bIns="40817" anchor="ctr">
            <a:noAutofit/>
          </a:bodyPr>
          <a:lstStyle/>
          <a:p>
            <a:endParaRPr lang="fr-FR" sz="1270" spc="-1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88" name="Image 6"/>
          <p:cNvPicPr/>
          <p:nvPr/>
        </p:nvPicPr>
        <p:blipFill>
          <a:blip r:embed="rId5"/>
          <a:stretch/>
        </p:blipFill>
        <p:spPr>
          <a:xfrm>
            <a:off x="1390567" y="3571692"/>
            <a:ext cx="5838857" cy="776838"/>
          </a:xfrm>
          <a:prstGeom prst="rect">
            <a:avLst/>
          </a:prstGeom>
          <a:ln w="6350">
            <a:solidFill>
              <a:srgbClr val="31394D"/>
            </a:solidFill>
            <a:round/>
          </a:ln>
        </p:spPr>
      </p:pic>
      <p:sp>
        <p:nvSpPr>
          <p:cNvPr id="89" name="Google Shape;146;p 2"/>
          <p:cNvSpPr/>
          <p:nvPr/>
        </p:nvSpPr>
        <p:spPr>
          <a:xfrm>
            <a:off x="200003" y="1387794"/>
            <a:ext cx="6519366" cy="39380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2941" bIns="82941" anchor="t">
            <a:noAutofit/>
          </a:bodyPr>
          <a:lstStyle/>
          <a:p>
            <a:pPr marL="259285" indent="-259285">
              <a:buClr>
                <a:srgbClr val="00252E"/>
              </a:buClr>
              <a:buFont typeface="Arial"/>
              <a:buChar char="•"/>
            </a:pPr>
            <a:r>
              <a:rPr lang="fr-FR" sz="1451" spc="-1">
                <a:solidFill>
                  <a:srgbClr val="31394D"/>
                </a:solidFill>
                <a:latin typeface="Merriweather"/>
                <a:ea typeface="Merriweather"/>
              </a:rPr>
              <a:t>Rapport de synthèse et timing </a:t>
            </a:r>
            <a:endParaRPr lang="fr-FR" sz="1451" spc="-1">
              <a:latin typeface="Arial"/>
            </a:endParaRPr>
          </a:p>
        </p:txBody>
      </p:sp>
      <p:sp>
        <p:nvSpPr>
          <p:cNvPr id="90" name="Ellipse 6"/>
          <p:cNvSpPr/>
          <p:nvPr/>
        </p:nvSpPr>
        <p:spPr>
          <a:xfrm>
            <a:off x="5169611" y="3247764"/>
            <a:ext cx="355928" cy="527035"/>
          </a:xfrm>
          <a:prstGeom prst="ellipse">
            <a:avLst/>
          </a:prstGeom>
          <a:noFill/>
          <a:ln w="63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81635" tIns="40817" rIns="81635" bIns="40817" anchor="ctr">
            <a:noAutofit/>
          </a:bodyPr>
          <a:lstStyle/>
          <a:p>
            <a:endParaRPr lang="fr-FR" sz="1270" spc="-1">
              <a:solidFill>
                <a:schemeClr val="lt1"/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561;p45"/>
          <p:cNvSpPr/>
          <p:nvPr/>
        </p:nvSpPr>
        <p:spPr>
          <a:xfrm>
            <a:off x="0" y="1505520"/>
            <a:ext cx="5597280" cy="292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fr" sz="1800" b="0" strike="noStrike" spc="-1">
                <a:solidFill>
                  <a:srgbClr val="000000"/>
                </a:solidFill>
                <a:latin typeface="Arial"/>
                <a:ea typeface="Roboto"/>
              </a:rPr>
              <a:t>Application du filtre de Sobel sur une image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Roboto"/>
              </a:rPr>
              <a:t>Rédaction et application d’un plan de validation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Roboto"/>
              </a:rPr>
              <a:t>Comparaison des données calculées et simulées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Roboto"/>
              </a:rPr>
              <a:t>Comparaison avec ImageJ 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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Roboto"/>
              </a:rPr>
              <a:t>Validation du système final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Wingdings" charset="2"/>
              <a:buChar char="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  <a:ea typeface="Roboto"/>
              </a:rPr>
              <a:t>Effet des bords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Google Shape;71;p14"/>
          <p:cNvSpPr/>
          <p:nvPr/>
        </p:nvSpPr>
        <p:spPr>
          <a:xfrm>
            <a:off x="0" y="232920"/>
            <a:ext cx="9143280" cy="89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chemeClr val="lt1"/>
                </a:solidFill>
                <a:latin typeface="Merriweather"/>
                <a:ea typeface="Merriweather"/>
              </a:rPr>
              <a:t>Conclusion projet 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47E548-C454-3719-0C25-AB3EB3595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146;p19"/>
          <p:cNvSpPr/>
          <p:nvPr/>
        </p:nvSpPr>
        <p:spPr>
          <a:xfrm>
            <a:off x="342000" y="1675080"/>
            <a:ext cx="5938920" cy="235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252E"/>
              </a:buClr>
              <a:buFont typeface="Arial"/>
              <a:buChar char="•"/>
            </a:pPr>
            <a:r>
              <a:rPr lang="fr-FR" sz="1600" b="0" strike="noStrike" spc="-1" dirty="0">
                <a:solidFill>
                  <a:srgbClr val="31394D"/>
                </a:solidFill>
                <a:latin typeface="Merriweather"/>
                <a:ea typeface="Merriweather"/>
              </a:rPr>
              <a:t>Filtre de Gauss avant </a:t>
            </a:r>
            <a:r>
              <a:rPr lang="fr-FR" sz="1600" b="0" strike="noStrike" spc="-1" dirty="0" err="1">
                <a:solidFill>
                  <a:srgbClr val="31394D"/>
                </a:solidFill>
                <a:latin typeface="Merriweather"/>
                <a:ea typeface="Merriweather"/>
              </a:rPr>
              <a:t>Sobel</a:t>
            </a: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spcAft>
                <a:spcPts val="1199"/>
              </a:spcAft>
              <a:buClr>
                <a:srgbClr val="00252E"/>
              </a:buClr>
              <a:buFont typeface="Arial"/>
              <a:buChar char="•"/>
            </a:pPr>
            <a:r>
              <a:rPr lang="fr-FR" sz="1600" spc="-1" dirty="0">
                <a:solidFill>
                  <a:srgbClr val="31394D"/>
                </a:solidFill>
                <a:latin typeface="Merriweather"/>
                <a:ea typeface="Merriweather"/>
              </a:rPr>
              <a:t>Détection en temps réel des contours</a:t>
            </a:r>
            <a:endParaRPr lang="fr-FR" sz="1600" spc="-1" dirty="0"/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252E"/>
              </a:buClr>
              <a:buFont typeface="Arial"/>
              <a:buChar char="•"/>
            </a:pPr>
            <a:r>
              <a:rPr lang="fr-FR" sz="1600" b="0" strike="noStrike" spc="-1" dirty="0">
                <a:solidFill>
                  <a:srgbClr val="31394D"/>
                </a:solidFill>
                <a:latin typeface="Merriweather"/>
                <a:ea typeface="Merriweather"/>
              </a:rPr>
              <a:t>Affichage sur un écran </a:t>
            </a: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252E"/>
              </a:buClr>
              <a:buFont typeface="Arial"/>
              <a:buChar char="•"/>
            </a:pPr>
            <a:r>
              <a:rPr lang="fr-FR" sz="1600" b="0" strike="noStrike" spc="-1" dirty="0">
                <a:solidFill>
                  <a:srgbClr val="31394D"/>
                </a:solidFill>
                <a:latin typeface="Merriweather"/>
                <a:ea typeface="Merriweather"/>
              </a:rPr>
              <a:t>Traiter une image couleur</a:t>
            </a: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252E"/>
              </a:buClr>
              <a:buFont typeface="Arial"/>
              <a:buChar char="•"/>
            </a:pPr>
            <a:r>
              <a:rPr lang="fr-FR" sz="1600" b="0" strike="noStrike" spc="-1" dirty="0">
                <a:solidFill>
                  <a:srgbClr val="31394D"/>
                </a:solidFill>
                <a:latin typeface="Merriweather"/>
                <a:ea typeface="Merriweather"/>
              </a:rPr>
              <a:t>Optimiser les ressours </a:t>
            </a: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Google Shape;71;p14"/>
          <p:cNvSpPr/>
          <p:nvPr/>
        </p:nvSpPr>
        <p:spPr>
          <a:xfrm>
            <a:off x="0" y="232920"/>
            <a:ext cx="9143280" cy="89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800" b="0" strike="noStrike" spc="-1">
                <a:solidFill>
                  <a:schemeClr val="lt1"/>
                </a:solidFill>
                <a:latin typeface="Merriweather"/>
                <a:ea typeface="Merriweather"/>
              </a:rPr>
              <a:t>Perspectives d'évolution 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87299D-EAE0-881B-AE8A-7B412C68D1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291584" y="611263"/>
            <a:ext cx="4852416" cy="4168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fr" b="1" dirty="0"/>
              <a:t>Présentation personnelle</a:t>
            </a:r>
            <a:r>
              <a:rPr lang="fr" dirty="0"/>
              <a:t> 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fr-FR" b="1" dirty="0"/>
              <a:t>Gestion de projet</a:t>
            </a:r>
            <a:endParaRPr lang="fr" b="1" dirty="0"/>
          </a:p>
          <a:p>
            <a:pPr>
              <a:spcBef>
                <a:spcPts val="1200"/>
              </a:spcBef>
              <a:buFont typeface="Roboto"/>
              <a:buAutoNum type="arabicPeriod"/>
            </a:pPr>
            <a:r>
              <a:rPr lang="fr" b="1" dirty="0"/>
              <a:t>Conclusion projet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fr" b="1" dirty="0"/>
              <a:t>Pistes d’amélioration</a:t>
            </a:r>
            <a:endParaRPr lang="fr-FR" dirty="0"/>
          </a:p>
          <a:p>
            <a:pPr>
              <a:spcBef>
                <a:spcPts val="1200"/>
              </a:spcBef>
              <a:buFont typeface="Roboto"/>
              <a:buAutoNum type="arabicPeriod"/>
            </a:pPr>
            <a:r>
              <a:rPr lang="fr-FR" b="1" dirty="0"/>
              <a:t>Retour sur expérience</a:t>
            </a:r>
            <a:endParaRPr lang="fr" b="1"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Sommaire</a:t>
            </a:r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9FFB6-84F0-2352-70D3-4F4064B7E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192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7;p16">
            <a:extLst>
              <a:ext uri="{FF2B5EF4-FFF2-40B4-BE49-F238E27FC236}">
                <a16:creationId xmlns:a16="http://schemas.microsoft.com/office/drawing/2014/main" id="{A784B89B-2E69-8B76-3CB2-74C8970D8E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0775"/>
            <a:ext cx="91440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2400" dirty="0"/>
              <a:t>Retour sur expérience</a:t>
            </a:r>
          </a:p>
        </p:txBody>
      </p:sp>
      <p:sp>
        <p:nvSpPr>
          <p:cNvPr id="3" name="Google Shape;146;p19">
            <a:extLst>
              <a:ext uri="{FF2B5EF4-FFF2-40B4-BE49-F238E27FC236}">
                <a16:creationId xmlns:a16="http://schemas.microsoft.com/office/drawing/2014/main" id="{B752E61D-783E-F530-8F91-F257499A8BEE}"/>
              </a:ext>
            </a:extLst>
          </p:cNvPr>
          <p:cNvSpPr txBox="1">
            <a:spLocks/>
          </p:cNvSpPr>
          <p:nvPr/>
        </p:nvSpPr>
        <p:spPr>
          <a:xfrm>
            <a:off x="0" y="1397146"/>
            <a:ext cx="9144000" cy="217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</a:rPr>
              <a:t>Portes logiques, registres, FSM, timing</a:t>
            </a:r>
          </a:p>
          <a:p>
            <a:pPr marL="285750" indent="-285750">
              <a:spcAft>
                <a:spcPts val="12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</a:rPr>
              <a:t>RTL, FSM, FIFO, </a:t>
            </a:r>
            <a:r>
              <a:rPr lang="fr-FR" sz="1800" dirty="0" err="1">
                <a:solidFill>
                  <a:schemeClr val="tx1"/>
                </a:solidFill>
              </a:rPr>
              <a:t>BitStream</a:t>
            </a:r>
            <a:r>
              <a:rPr lang="fr-FR" sz="1800" dirty="0">
                <a:solidFill>
                  <a:schemeClr val="tx1"/>
                </a:solidFill>
              </a:rPr>
              <a:t>, implémentation, synthèse, chemin critique, fichier de contraintes </a:t>
            </a:r>
          </a:p>
          <a:p>
            <a:pPr marL="285750" indent="-285750">
              <a:spcAft>
                <a:spcPts val="12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</a:rPr>
              <a:t>VGA, Gauss, </a:t>
            </a:r>
            <a:r>
              <a:rPr lang="fr-FR" sz="1800" dirty="0" err="1">
                <a:solidFill>
                  <a:schemeClr val="tx1"/>
                </a:solidFill>
              </a:rPr>
              <a:t>Sobel</a:t>
            </a:r>
            <a:r>
              <a:rPr lang="fr-FR" sz="1800" dirty="0">
                <a:solidFill>
                  <a:schemeClr val="tx1"/>
                </a:solidFill>
              </a:rPr>
              <a:t>, Fenêtre glissante</a:t>
            </a:r>
          </a:p>
          <a:p>
            <a:pPr marL="285750" indent="-285750">
              <a:spcAft>
                <a:spcPts val="12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r-FR" sz="1800" dirty="0">
                <a:solidFill>
                  <a:schemeClr val="tx1"/>
                </a:solidFill>
              </a:rPr>
              <a:t>ILA, Oscilloscope, </a:t>
            </a:r>
            <a:r>
              <a:rPr lang="fr-FR" sz="1800" dirty="0" err="1">
                <a:solidFill>
                  <a:schemeClr val="tx1"/>
                </a:solidFill>
              </a:rPr>
              <a:t>ImagJ</a:t>
            </a:r>
            <a:endParaRPr lang="fr-FR" sz="1800" dirty="0">
              <a:solidFill>
                <a:schemeClr val="tx1"/>
              </a:solidFill>
            </a:endParaRPr>
          </a:p>
        </p:txBody>
      </p:sp>
      <p:pic>
        <p:nvPicPr>
          <p:cNvPr id="2" name="Google Shape;243;p24">
            <a:extLst>
              <a:ext uri="{FF2B5EF4-FFF2-40B4-BE49-F238E27FC236}">
                <a16:creationId xmlns:a16="http://schemas.microsoft.com/office/drawing/2014/main" id="{60D0260A-F0B8-410D-0CB9-9CDFBC940D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4222" y="2449602"/>
            <a:ext cx="676472" cy="75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44;p24">
            <a:extLst>
              <a:ext uri="{FF2B5EF4-FFF2-40B4-BE49-F238E27FC236}">
                <a16:creationId xmlns:a16="http://schemas.microsoft.com/office/drawing/2014/main" id="{D62A2CBD-014E-1C03-3C23-E96807DAAA8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325" y="2401768"/>
            <a:ext cx="1418026" cy="8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D7F82E1-26E6-DB7D-7D93-1D16DE88C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18" y="3990513"/>
            <a:ext cx="1498821" cy="50772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422B124-9312-B5E0-7A81-EEC44B19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127" y="3652441"/>
            <a:ext cx="1536578" cy="140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8C6F361A-09AA-D0E7-4873-4AEDF6C067BE}"/>
              </a:ext>
            </a:extLst>
          </p:cNvPr>
          <p:cNvGrpSpPr/>
          <p:nvPr/>
        </p:nvGrpSpPr>
        <p:grpSpPr>
          <a:xfrm>
            <a:off x="1935459" y="3806770"/>
            <a:ext cx="939528" cy="1206413"/>
            <a:chOff x="6770026" y="1761680"/>
            <a:chExt cx="1686650" cy="1765943"/>
          </a:xfrm>
        </p:grpSpPr>
        <p:pic>
          <p:nvPicPr>
            <p:cNvPr id="11" name="Picture 4" descr="Dmitry M. / LTspice Simulations · GitLab">
              <a:extLst>
                <a:ext uri="{FF2B5EF4-FFF2-40B4-BE49-F238E27FC236}">
                  <a16:creationId xmlns:a16="http://schemas.microsoft.com/office/drawing/2014/main" id="{F7AAEA2F-765B-3A1E-F7B1-4BBD8EBAA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2786" y="1761680"/>
              <a:ext cx="1281128" cy="128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Google Shape;224;p22">
              <a:extLst>
                <a:ext uri="{FF2B5EF4-FFF2-40B4-BE49-F238E27FC236}">
                  <a16:creationId xmlns:a16="http://schemas.microsoft.com/office/drawing/2014/main" id="{49B0CE5A-9DEE-3C2A-3A73-C17D59C274F3}"/>
                </a:ext>
              </a:extLst>
            </p:cNvPr>
            <p:cNvSpPr txBox="1"/>
            <p:nvPr/>
          </p:nvSpPr>
          <p:spPr>
            <a:xfrm>
              <a:off x="6770026" y="2987040"/>
              <a:ext cx="1686650" cy="540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fr-FR" sz="1200" b="1" dirty="0" err="1"/>
                <a:t>LTspice</a:t>
              </a:r>
              <a:endParaRPr sz="1200" b="1" dirty="0"/>
            </a:p>
          </p:txBody>
        </p:sp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BA731066-6606-49DD-1673-9A0D657E9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7302" y="3817089"/>
            <a:ext cx="2050769" cy="119609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BE24303-EF1E-C492-FBAD-31EADE37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598" y="3709913"/>
            <a:ext cx="1483076" cy="12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24BFAA-CF54-33C5-9A49-E69E561D1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883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/>
              <a:t>Remerciements!</a:t>
            </a:r>
            <a:endParaRPr sz="30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73F5E4D-D91E-EAD1-EB4E-167122909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AB10F3C-A167-6387-03C4-2601AFC4C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7" y="1888850"/>
            <a:ext cx="4725938" cy="2339170"/>
          </a:xfrm>
          <a:prstGeom prst="rect">
            <a:avLst/>
          </a:prstGeom>
        </p:spPr>
      </p:pic>
      <p:sp>
        <p:nvSpPr>
          <p:cNvPr id="2" name="Google Shape;146;p19">
            <a:extLst>
              <a:ext uri="{FF2B5EF4-FFF2-40B4-BE49-F238E27FC236}">
                <a16:creationId xmlns:a16="http://schemas.microsoft.com/office/drawing/2014/main" id="{2EE38E2C-EA90-5802-64CD-0EA95B40E239}"/>
              </a:ext>
            </a:extLst>
          </p:cNvPr>
          <p:cNvSpPr txBox="1">
            <a:spLocks/>
          </p:cNvSpPr>
          <p:nvPr/>
        </p:nvSpPr>
        <p:spPr>
          <a:xfrm>
            <a:off x="5350267" y="1380203"/>
            <a:ext cx="3612578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Convolution à fenêtre glissante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E304FB-3F67-19BA-D61F-B04FAC315991}"/>
              </a:ext>
            </a:extLst>
          </p:cNvPr>
          <p:cNvSpPr/>
          <p:nvPr/>
        </p:nvSpPr>
        <p:spPr>
          <a:xfrm>
            <a:off x="845992" y="2463291"/>
            <a:ext cx="120650" cy="1648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1" name="Google Shape;71;p14">
            <a:extLst>
              <a:ext uri="{FF2B5EF4-FFF2-40B4-BE49-F238E27FC236}">
                <a16:creationId xmlns:a16="http://schemas.microsoft.com/office/drawing/2014/main" id="{FA979378-B00D-64F8-82A0-3560C7442F6F}"/>
              </a:ext>
            </a:extLst>
          </p:cNvPr>
          <p:cNvSpPr txBox="1">
            <a:spLocks/>
          </p:cNvSpPr>
          <p:nvPr/>
        </p:nvSpPr>
        <p:spPr>
          <a:xfrm>
            <a:off x="0" y="232756"/>
            <a:ext cx="9144000" cy="891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fr-FR" dirty="0"/>
              <a:t>Phase d’analyse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B66F71F-3963-1F9A-2B70-E491ACC0C8C1}"/>
                  </a:ext>
                </a:extLst>
              </p:cNvPr>
              <p:cNvSpPr txBox="1"/>
              <p:nvPr/>
            </p:nvSpPr>
            <p:spPr>
              <a:xfrm>
                <a:off x="4895636" y="4307621"/>
                <a:ext cx="4185587" cy="7670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10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fr-FR" sz="1050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105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050" i="0" dirty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fr-FR" sz="10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fr-FR" sz="10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fr-FR" sz="105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05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050" i="0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1050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r-FR" sz="1050" b="0" i="0" dirty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  <m:sup>
                              <m:r>
                                <a:rPr lang="fr-FR" sz="105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fr-FR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050" b="0" i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050" b="0" i="0" dirty="0" smtClean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a:rPr lang="fr-FR" sz="1050" b="0" i="0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1050" b="0" i="0" dirty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</m:d>
                              <m:r>
                                <a:rPr lang="fr-FR" sz="10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1050" b="0" i="0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sz="105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FR" sz="105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05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05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05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1050" b="0" i="1" dirty="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fr-FR" sz="105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050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B66F71F-3963-1F9A-2B70-E491ACC0C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636" y="4307621"/>
                <a:ext cx="4185587" cy="7670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Introduction au traitement d'image • Tutoriels • Zeste de Savoir">
            <a:extLst>
              <a:ext uri="{FF2B5EF4-FFF2-40B4-BE49-F238E27FC236}">
                <a16:creationId xmlns:a16="http://schemas.microsoft.com/office/drawing/2014/main" id="{130DA57D-B1FB-09A3-23DF-A6AD9650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99" y="2095552"/>
            <a:ext cx="2176757" cy="217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au 9">
            <a:extLst>
              <a:ext uri="{FF2B5EF4-FFF2-40B4-BE49-F238E27FC236}">
                <a16:creationId xmlns:a16="http://schemas.microsoft.com/office/drawing/2014/main" id="{FB5F002F-27E7-6632-C46D-C9E89D8C338D}"/>
              </a:ext>
            </a:extLst>
          </p:cNvPr>
          <p:cNvGraphicFramePr>
            <a:graphicFrameLocks noGrp="1"/>
          </p:cNvGraphicFramePr>
          <p:nvPr/>
        </p:nvGraphicFramePr>
        <p:xfrm>
          <a:off x="6294582" y="2074967"/>
          <a:ext cx="624840" cy="504000"/>
        </p:xfrm>
        <a:graphic>
          <a:graphicData uri="http://schemas.openxmlformats.org/drawingml/2006/table">
            <a:tbl>
              <a:tblPr firstRow="1" bandRow="1">
                <a:tableStyleId>{2E7CCC49-5F98-4109-A7D4-6571187A3A73}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551128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53110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45470709"/>
                    </a:ext>
                  </a:extLst>
                </a:gridCol>
              </a:tblGrid>
              <a:tr h="168000"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657191"/>
                  </a:ext>
                </a:extLst>
              </a:tr>
              <a:tr h="168000"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91391"/>
                  </a:ext>
                </a:extLst>
              </a:tr>
              <a:tr h="168000"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35852"/>
                  </a:ext>
                </a:extLst>
              </a:tr>
            </a:tbl>
          </a:graphicData>
        </a:graphic>
      </p:graphicFrame>
      <p:sp>
        <p:nvSpPr>
          <p:cNvPr id="8" name="Google Shape;146;p19">
            <a:extLst>
              <a:ext uri="{FF2B5EF4-FFF2-40B4-BE49-F238E27FC236}">
                <a16:creationId xmlns:a16="http://schemas.microsoft.com/office/drawing/2014/main" id="{8EB23B42-50D7-5FF3-6DE7-566B964CB188}"/>
              </a:ext>
            </a:extLst>
          </p:cNvPr>
          <p:cNvSpPr txBox="1">
            <a:spLocks/>
          </p:cNvSpPr>
          <p:nvPr/>
        </p:nvSpPr>
        <p:spPr>
          <a:xfrm>
            <a:off x="181155" y="1430749"/>
            <a:ext cx="3612578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Processus de lecture de l’image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246F1DC-3D37-E483-7C3B-19FEB22DE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59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3.08642E-6 C 0.02969 -3.08642E-6 0.19514 -0.0074 0.20156 0.00309 C 0.21215 0.01852 0.18542 0.0105 0.15625 0.01327 C 0.12709 0.01574 0.05313 0.0179 0.02709 0.01945 C 0.00104 0.02099 0.00035 0.02006 -1.94444E-6 0.02253 C -0.00052 0.02963 0.00104 0.02963 0.00139 0.03179 C 0.00035 0.03365 -0.00121 0.03365 0.02222 0.03395 L 0.1375 0.03395 C 0.16684 0.03395 0.1967 0.0355 0.19844 0.03766 C 0.20504 0.03951 0.1882 0.04568 0.17986 0.04753 C 0.17153 0.04969 0.16302 0.04815 0.14809 0.04908 C 0.13316 0.05031 0.11042 0.05309 0.09028 0.0534 C 0.07014 0.05402 0.04184 0.05247 0.02709 0.05247 C 0.01233 0.05278 0.00625 0.05371 0.00209 0.05494 C -0.00191 0.05648 0.00104 0.0642 0.00139 0.06667 C 0.00209 0.06914 0.00035 0.07068 0.00278 0.07192 C 0.00521 0.07284 0.00035 0.07377 0.01441 0.07377 C 0.02934 0.07439 0.06233 0.07223 0.09254 0.0713 C 0.10712 0.07099 0.08525 0.07346 0.10261 0.07253 C 0.1132 0.07223 0.14115 0.07439 0.15677 0.07346 C 0.17066 0.07284 0.17969 0.07253 0.18629 0.0713 C 0.19288 0.07006 0.19462 0.07037 0.19636 0.07006 " pathEditMode="relative" rAng="0" ptsTypes="AAAAAAAAAAAAAAAAAAAAAA">
                                      <p:cBhvr>
                                        <p:cTn id="6" dur="8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3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8.64198E-7 L 0.16979 8.64198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117;p16"/>
          <p:cNvSpPr/>
          <p:nvPr/>
        </p:nvSpPr>
        <p:spPr>
          <a:xfrm>
            <a:off x="0" y="80640"/>
            <a:ext cx="9143640" cy="111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rmAutofit/>
          </a:bodyPr>
          <a:lstStyle/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3"/>
            </a:pPr>
            <a:r>
              <a:rPr lang="fr-FR" sz="2400" b="0" strike="noStrike" spc="-1">
                <a:solidFill>
                  <a:schemeClr val="lt1"/>
                </a:solidFill>
                <a:latin typeface="Merriweather"/>
                <a:ea typeface="Merriweather"/>
              </a:rPr>
              <a:t>Implémentation Finale du Système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  <a:p>
            <a:pPr marL="1015920" indent="-457200">
              <a:lnSpc>
                <a:spcPct val="100000"/>
              </a:lnSpc>
              <a:buClr>
                <a:srgbClr val="FFFFFF"/>
              </a:buClr>
              <a:buFont typeface="Arial"/>
              <a:buAutoNum type="alphaLcPeriod"/>
            </a:pPr>
            <a:r>
              <a:rPr lang="fr-FR" sz="2000" b="0" strike="noStrike" spc="-1">
                <a:solidFill>
                  <a:schemeClr val="lt1"/>
                </a:solidFill>
                <a:latin typeface="Merriweather"/>
                <a:ea typeface="Merriweather"/>
              </a:rPr>
              <a:t>Architecture à Fenêtre Glissante pour Convolution 2D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" name="Image 8"/>
          <p:cNvPicPr/>
          <p:nvPr/>
        </p:nvPicPr>
        <p:blipFill>
          <a:blip r:embed="rId3"/>
          <a:stretch/>
        </p:blipFill>
        <p:spPr>
          <a:xfrm>
            <a:off x="156240" y="1390320"/>
            <a:ext cx="4849200" cy="3276720"/>
          </a:xfrm>
          <a:prstGeom prst="rect">
            <a:avLst/>
          </a:prstGeom>
          <a:ln w="0">
            <a:noFill/>
          </a:ln>
        </p:spPr>
      </p:pic>
      <p:pic>
        <p:nvPicPr>
          <p:cNvPr id="369" name="Image 368"/>
          <p:cNvPicPr/>
          <p:nvPr/>
        </p:nvPicPr>
        <p:blipFill>
          <a:blip r:embed="rId4"/>
          <a:stretch/>
        </p:blipFill>
        <p:spPr>
          <a:xfrm>
            <a:off x="5291640" y="1924200"/>
            <a:ext cx="3730320" cy="1271520"/>
          </a:xfrm>
          <a:prstGeom prst="rect">
            <a:avLst/>
          </a:prstGeom>
          <a:ln w="0">
            <a:noFill/>
          </a:ln>
        </p:spPr>
      </p:pic>
      <p:sp>
        <p:nvSpPr>
          <p:cNvPr id="370" name="Connecteur droit 369"/>
          <p:cNvSpPr/>
          <p:nvPr/>
        </p:nvSpPr>
        <p:spPr>
          <a:xfrm flipH="1">
            <a:off x="4256640" y="2653920"/>
            <a:ext cx="1596240" cy="57780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A04922-BE1C-6024-D008-9AC0EE4FB5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232756"/>
            <a:ext cx="9144000" cy="89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Notre équipe Projet : </a:t>
            </a:r>
            <a:endParaRPr dirty="0"/>
          </a:p>
        </p:txBody>
      </p:sp>
      <p:cxnSp>
        <p:nvCxnSpPr>
          <p:cNvPr id="73" name="Google Shape;73;p14"/>
          <p:cNvCxnSpPr/>
          <p:nvPr/>
        </p:nvCxnSpPr>
        <p:spPr>
          <a:xfrm>
            <a:off x="169933" y="1457269"/>
            <a:ext cx="0" cy="354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4"/>
          <p:cNvCxnSpPr/>
          <p:nvPr/>
        </p:nvCxnSpPr>
        <p:spPr>
          <a:xfrm>
            <a:off x="4561175" y="1457269"/>
            <a:ext cx="0" cy="354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176862" y="1699559"/>
            <a:ext cx="1768389" cy="665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200" b="1" dirty="0"/>
              <a:t>Thomas ANGENAULT</a:t>
            </a: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763" y="2511068"/>
            <a:ext cx="401475" cy="41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009" y="1602670"/>
            <a:ext cx="829009" cy="76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22" y="2511068"/>
            <a:ext cx="401475" cy="41485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5111218" y="2508898"/>
            <a:ext cx="3422385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oboto"/>
                <a:ea typeface="Roboto"/>
                <a:cs typeface="Roboto"/>
                <a:sym typeface="Roboto"/>
              </a:rPr>
              <a:t>Diplôme de doctorat en </a:t>
            </a:r>
            <a:r>
              <a:rPr lang="fr" sz="1100" dirty="0"/>
              <a:t>Electronique, Optronique et Systèmes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582152" y="3123173"/>
            <a:ext cx="339551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>
                <a:latin typeface="Roboto"/>
                <a:ea typeface="Roboto"/>
                <a:cs typeface="Roboto"/>
                <a:sym typeface="Roboto"/>
              </a:rPr>
              <a:t>Un an et demi d'expérience en </a:t>
            </a:r>
            <a:r>
              <a:rPr lang="fr" sz="1100" dirty="0"/>
              <a:t>développement et test de cartes électroniques </a:t>
            </a:r>
            <a:endParaRPr sz="1100" dirty="0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731" y="3772717"/>
            <a:ext cx="782975" cy="4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1240" y="3231213"/>
            <a:ext cx="840300" cy="2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9A5A502-FD3A-BA9F-763B-08622CC99DEE}"/>
              </a:ext>
            </a:extLst>
          </p:cNvPr>
          <p:cNvSpPr txBox="1"/>
          <p:nvPr/>
        </p:nvSpPr>
        <p:spPr>
          <a:xfrm>
            <a:off x="5589783" y="3735612"/>
            <a:ext cx="33878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Roboto"/>
                <a:ea typeface="Roboto"/>
                <a:cs typeface="Roboto"/>
                <a:sym typeface="Roboto"/>
              </a:rPr>
              <a:t>4 ans d'expérience en conception de circuits Hyperfréquences</a:t>
            </a:r>
          </a:p>
        </p:txBody>
      </p:sp>
      <p:sp>
        <p:nvSpPr>
          <p:cNvPr id="10" name="Google Shape;75;p14">
            <a:extLst>
              <a:ext uri="{FF2B5EF4-FFF2-40B4-BE49-F238E27FC236}">
                <a16:creationId xmlns:a16="http://schemas.microsoft.com/office/drawing/2014/main" id="{2E2ACCA3-BD92-14FB-9F0A-5961116E65B6}"/>
              </a:ext>
            </a:extLst>
          </p:cNvPr>
          <p:cNvSpPr txBox="1">
            <a:spLocks/>
          </p:cNvSpPr>
          <p:nvPr/>
        </p:nvSpPr>
        <p:spPr>
          <a:xfrm>
            <a:off x="4569429" y="1703878"/>
            <a:ext cx="1768389" cy="66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Font typeface="Roboto"/>
              <a:buNone/>
            </a:pPr>
            <a:r>
              <a:rPr lang="fr-FR" sz="1200" b="1" dirty="0"/>
              <a:t>Houssein MARIAM</a:t>
            </a:r>
          </a:p>
        </p:txBody>
      </p:sp>
      <p:sp>
        <p:nvSpPr>
          <p:cNvPr id="2" name="Google Shape;86;p 1">
            <a:extLst>
              <a:ext uri="{FF2B5EF4-FFF2-40B4-BE49-F238E27FC236}">
                <a16:creationId xmlns:a16="http://schemas.microsoft.com/office/drawing/2014/main" id="{7E155FF4-D1F6-BDC4-3AA3-4045BB846AA9}"/>
              </a:ext>
            </a:extLst>
          </p:cNvPr>
          <p:cNvSpPr/>
          <p:nvPr/>
        </p:nvSpPr>
        <p:spPr>
          <a:xfrm>
            <a:off x="714324" y="2482582"/>
            <a:ext cx="342180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" sz="1100" b="0" strike="noStrike" spc="-1">
                <a:solidFill>
                  <a:srgbClr val="000000"/>
                </a:solidFill>
                <a:latin typeface="Roboto"/>
                <a:ea typeface="Roboto"/>
              </a:rPr>
              <a:t>Diplôme d’ingénieur en électronique optique</a:t>
            </a:r>
            <a:endParaRPr lang="fr-FR" sz="1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" sz="1100" b="0" strike="noStrike" spc="-1">
                <a:solidFill>
                  <a:srgbClr val="000000"/>
                </a:solidFill>
                <a:latin typeface="Roboto"/>
                <a:ea typeface="Roboto"/>
              </a:rPr>
              <a:t>BTS mesure physique</a:t>
            </a:r>
            <a:endParaRPr lang="fr-FR" sz="11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D8CC39-ED15-1909-F611-8A8D397038AB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266877" y="3164585"/>
            <a:ext cx="527040" cy="527040"/>
          </a:xfrm>
          <a:prstGeom prst="rect">
            <a:avLst/>
          </a:prstGeom>
          <a:ln w="0">
            <a:noFill/>
          </a:ln>
        </p:spPr>
      </p:pic>
      <p:sp>
        <p:nvSpPr>
          <p:cNvPr id="4" name="Google Shape;87;p 1">
            <a:extLst>
              <a:ext uri="{FF2B5EF4-FFF2-40B4-BE49-F238E27FC236}">
                <a16:creationId xmlns:a16="http://schemas.microsoft.com/office/drawing/2014/main" id="{226CB872-2F4A-8B21-6965-64E7A9187EAF}"/>
              </a:ext>
            </a:extLst>
          </p:cNvPr>
          <p:cNvSpPr/>
          <p:nvPr/>
        </p:nvSpPr>
        <p:spPr>
          <a:xfrm>
            <a:off x="725269" y="3174665"/>
            <a:ext cx="339480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" sz="11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Trois ans et demi d'expérience en </a:t>
            </a:r>
            <a:r>
              <a:rPr lang="fr" sz="11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développement software embarquée </a:t>
            </a:r>
            <a:endParaRPr lang="fr-FR" sz="11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6C02C4-6F73-4952-ED0A-B2C4D00EB5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534740-D8B8-F9D5-698C-28AD56BBA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9398" y="1635368"/>
            <a:ext cx="668344" cy="8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29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71;p14">
            <a:extLst>
              <a:ext uri="{FF2B5EF4-FFF2-40B4-BE49-F238E27FC236}">
                <a16:creationId xmlns:a16="http://schemas.microsoft.com/office/drawing/2014/main" id="{B2DDFCCA-D17D-98F6-25DD-9A272EF51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32756"/>
            <a:ext cx="9144000" cy="89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Méthode de gestion de projet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9680F08-5085-C215-F481-9296E98591A2}"/>
              </a:ext>
            </a:extLst>
          </p:cNvPr>
          <p:cNvGrpSpPr/>
          <p:nvPr/>
        </p:nvGrpSpPr>
        <p:grpSpPr>
          <a:xfrm>
            <a:off x="1996234" y="1459788"/>
            <a:ext cx="4731615" cy="3510299"/>
            <a:chOff x="1814660" y="1459788"/>
            <a:chExt cx="4731615" cy="3510299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73D9CE7-B427-AD20-B041-20F56B63A792}"/>
                </a:ext>
              </a:extLst>
            </p:cNvPr>
            <p:cNvGrpSpPr/>
            <p:nvPr/>
          </p:nvGrpSpPr>
          <p:grpSpPr>
            <a:xfrm>
              <a:off x="1814660" y="1459788"/>
              <a:ext cx="4731615" cy="3510299"/>
              <a:chOff x="4954304" y="995561"/>
              <a:chExt cx="3466416" cy="2709661"/>
            </a:xfrm>
          </p:grpSpPr>
          <p:sp>
            <p:nvSpPr>
              <p:cNvPr id="3" name="Organigramme : Données 2">
                <a:extLst>
                  <a:ext uri="{FF2B5EF4-FFF2-40B4-BE49-F238E27FC236}">
                    <a16:creationId xmlns:a16="http://schemas.microsoft.com/office/drawing/2014/main" id="{12077E98-586D-8A4D-BC00-889047B7D1AA}"/>
                  </a:ext>
                </a:extLst>
              </p:cNvPr>
              <p:cNvSpPr/>
              <p:nvPr/>
            </p:nvSpPr>
            <p:spPr>
              <a:xfrm rot="10800000" flipV="1">
                <a:off x="4954304" y="999240"/>
                <a:ext cx="1206631" cy="603315"/>
              </a:xfrm>
              <a:prstGeom prst="flowChartInputOut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Phase d’analyse </a:t>
                </a:r>
              </a:p>
            </p:txBody>
          </p:sp>
          <p:sp>
            <p:nvSpPr>
              <p:cNvPr id="4" name="Organigramme : Données 3">
                <a:extLst>
                  <a:ext uri="{FF2B5EF4-FFF2-40B4-BE49-F238E27FC236}">
                    <a16:creationId xmlns:a16="http://schemas.microsoft.com/office/drawing/2014/main" id="{C0CC8266-D5CD-4348-6DE6-5F41FAF0B32C}"/>
                  </a:ext>
                </a:extLst>
              </p:cNvPr>
              <p:cNvSpPr/>
              <p:nvPr/>
            </p:nvSpPr>
            <p:spPr>
              <a:xfrm rot="10800000" flipV="1">
                <a:off x="5209208" y="1633912"/>
                <a:ext cx="1206631" cy="603315"/>
              </a:xfrm>
              <a:prstGeom prst="flowChartInputOut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>
                    <a:solidFill>
                      <a:schemeClr val="bg1"/>
                    </a:solidFill>
                  </a:rPr>
                  <a:t>Conception générale</a:t>
                </a:r>
              </a:p>
            </p:txBody>
          </p:sp>
          <p:sp>
            <p:nvSpPr>
              <p:cNvPr id="5" name="Organigramme : Données 4">
                <a:extLst>
                  <a:ext uri="{FF2B5EF4-FFF2-40B4-BE49-F238E27FC236}">
                    <a16:creationId xmlns:a16="http://schemas.microsoft.com/office/drawing/2014/main" id="{2CD4C34C-7A1E-94B7-44E7-07DB4EEAD342}"/>
                  </a:ext>
                </a:extLst>
              </p:cNvPr>
              <p:cNvSpPr/>
              <p:nvPr/>
            </p:nvSpPr>
            <p:spPr>
              <a:xfrm rot="10800000" flipV="1">
                <a:off x="5465185" y="2272261"/>
                <a:ext cx="1206631" cy="603315"/>
              </a:xfrm>
              <a:prstGeom prst="flowChartInputOut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Phase de l’architecture</a:t>
                </a:r>
              </a:p>
            </p:txBody>
          </p:sp>
          <p:sp>
            <p:nvSpPr>
              <p:cNvPr id="9" name="Organigramme : Données 8">
                <a:extLst>
                  <a:ext uri="{FF2B5EF4-FFF2-40B4-BE49-F238E27FC236}">
                    <a16:creationId xmlns:a16="http://schemas.microsoft.com/office/drawing/2014/main" id="{F038D2DA-72B3-818C-38D0-65E7E7478EE8}"/>
                  </a:ext>
                </a:extLst>
              </p:cNvPr>
              <p:cNvSpPr/>
              <p:nvPr/>
            </p:nvSpPr>
            <p:spPr>
              <a:xfrm>
                <a:off x="7214089" y="995561"/>
                <a:ext cx="1206631" cy="603315"/>
              </a:xfrm>
              <a:prstGeom prst="flowChartInputOut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Vérification et validation</a:t>
                </a:r>
              </a:p>
            </p:txBody>
          </p:sp>
          <p:sp>
            <p:nvSpPr>
              <p:cNvPr id="10" name="Organigramme : Données 9">
                <a:extLst>
                  <a:ext uri="{FF2B5EF4-FFF2-40B4-BE49-F238E27FC236}">
                    <a16:creationId xmlns:a16="http://schemas.microsoft.com/office/drawing/2014/main" id="{84733322-9E2E-D93A-925D-E852800F2BE1}"/>
                  </a:ext>
                </a:extLst>
              </p:cNvPr>
              <p:cNvSpPr/>
              <p:nvPr/>
            </p:nvSpPr>
            <p:spPr>
              <a:xfrm>
                <a:off x="6953791" y="1633911"/>
                <a:ext cx="1206631" cy="603315"/>
              </a:xfrm>
              <a:prstGeom prst="flowChartInputOut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Tests d’intégration</a:t>
                </a:r>
              </a:p>
            </p:txBody>
          </p:sp>
          <p:sp>
            <p:nvSpPr>
              <p:cNvPr id="11" name="Organigramme : Données 10">
                <a:extLst>
                  <a:ext uri="{FF2B5EF4-FFF2-40B4-BE49-F238E27FC236}">
                    <a16:creationId xmlns:a16="http://schemas.microsoft.com/office/drawing/2014/main" id="{CC96F494-CC4D-9351-265F-27F157C274AB}"/>
                  </a:ext>
                </a:extLst>
              </p:cNvPr>
              <p:cNvSpPr/>
              <p:nvPr/>
            </p:nvSpPr>
            <p:spPr>
              <a:xfrm>
                <a:off x="6700372" y="2272261"/>
                <a:ext cx="1206631" cy="603315"/>
              </a:xfrm>
              <a:prstGeom prst="flowChartInputOut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Tests unitaires</a:t>
                </a:r>
              </a:p>
            </p:txBody>
          </p:sp>
          <p:sp>
            <p:nvSpPr>
              <p:cNvPr id="13" name="Trapèze 12">
                <a:extLst>
                  <a:ext uri="{FF2B5EF4-FFF2-40B4-BE49-F238E27FC236}">
                    <a16:creationId xmlns:a16="http://schemas.microsoft.com/office/drawing/2014/main" id="{039D2EFB-B6A6-DEE2-934C-0B9D64AD9433}"/>
                  </a:ext>
                </a:extLst>
              </p:cNvPr>
              <p:cNvSpPr/>
              <p:nvPr/>
            </p:nvSpPr>
            <p:spPr>
              <a:xfrm>
                <a:off x="5731593" y="2915687"/>
                <a:ext cx="1909239" cy="789535"/>
              </a:xfrm>
              <a:custGeom>
                <a:avLst/>
                <a:gdLst>
                  <a:gd name="connsiteX0" fmla="*/ 0 w 2666229"/>
                  <a:gd name="connsiteY0" fmla="*/ 1022823 h 1022823"/>
                  <a:gd name="connsiteX1" fmla="*/ 30071 w 2666229"/>
                  <a:gd name="connsiteY1" fmla="*/ 0 h 1022823"/>
                  <a:gd name="connsiteX2" fmla="*/ 2636158 w 2666229"/>
                  <a:gd name="connsiteY2" fmla="*/ 0 h 1022823"/>
                  <a:gd name="connsiteX3" fmla="*/ 2666229 w 2666229"/>
                  <a:gd name="connsiteY3" fmla="*/ 1022823 h 1022823"/>
                  <a:gd name="connsiteX4" fmla="*/ 0 w 2666229"/>
                  <a:gd name="connsiteY4" fmla="*/ 1022823 h 1022823"/>
                  <a:gd name="connsiteX0" fmla="*/ 573244 w 2636158"/>
                  <a:gd name="connsiteY0" fmla="*/ 1003970 h 1022823"/>
                  <a:gd name="connsiteX1" fmla="*/ 0 w 2636158"/>
                  <a:gd name="connsiteY1" fmla="*/ 0 h 1022823"/>
                  <a:gd name="connsiteX2" fmla="*/ 2606087 w 2636158"/>
                  <a:gd name="connsiteY2" fmla="*/ 0 h 1022823"/>
                  <a:gd name="connsiteX3" fmla="*/ 2636158 w 2636158"/>
                  <a:gd name="connsiteY3" fmla="*/ 1022823 h 1022823"/>
                  <a:gd name="connsiteX4" fmla="*/ 573244 w 2636158"/>
                  <a:gd name="connsiteY4" fmla="*/ 1003970 h 1022823"/>
                  <a:gd name="connsiteX0" fmla="*/ 573244 w 2606087"/>
                  <a:gd name="connsiteY0" fmla="*/ 1003970 h 1022823"/>
                  <a:gd name="connsiteX1" fmla="*/ 0 w 2606087"/>
                  <a:gd name="connsiteY1" fmla="*/ 0 h 1022823"/>
                  <a:gd name="connsiteX2" fmla="*/ 2606087 w 2606087"/>
                  <a:gd name="connsiteY2" fmla="*/ 0 h 1022823"/>
                  <a:gd name="connsiteX3" fmla="*/ 2155391 w 2606087"/>
                  <a:gd name="connsiteY3" fmla="*/ 1022823 h 1022823"/>
                  <a:gd name="connsiteX4" fmla="*/ 573244 w 2606087"/>
                  <a:gd name="connsiteY4" fmla="*/ 1003970 h 1022823"/>
                  <a:gd name="connsiteX0" fmla="*/ 488403 w 2606087"/>
                  <a:gd name="connsiteY0" fmla="*/ 1003970 h 1022823"/>
                  <a:gd name="connsiteX1" fmla="*/ 0 w 2606087"/>
                  <a:gd name="connsiteY1" fmla="*/ 0 h 1022823"/>
                  <a:gd name="connsiteX2" fmla="*/ 2606087 w 2606087"/>
                  <a:gd name="connsiteY2" fmla="*/ 0 h 1022823"/>
                  <a:gd name="connsiteX3" fmla="*/ 2155391 w 2606087"/>
                  <a:gd name="connsiteY3" fmla="*/ 1022823 h 1022823"/>
                  <a:gd name="connsiteX4" fmla="*/ 488403 w 2606087"/>
                  <a:gd name="connsiteY4" fmla="*/ 1003970 h 1022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6087" h="1022823">
                    <a:moveTo>
                      <a:pt x="488403" y="1003970"/>
                    </a:moveTo>
                    <a:lnTo>
                      <a:pt x="0" y="0"/>
                    </a:lnTo>
                    <a:lnTo>
                      <a:pt x="2606087" y="0"/>
                    </a:lnTo>
                    <a:lnTo>
                      <a:pt x="2155391" y="1022823"/>
                    </a:lnTo>
                    <a:lnTo>
                      <a:pt x="488403" y="100397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Implémentation</a:t>
                </a:r>
                <a:endParaRPr lang="fr-FR" dirty="0"/>
              </a:p>
            </p:txBody>
          </p:sp>
        </p:grp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A39209A-712E-40B4-0F02-A5F4AFCA4C10}"/>
                </a:ext>
              </a:extLst>
            </p:cNvPr>
            <p:cNvCxnSpPr>
              <a:stCxn id="4" idx="2"/>
              <a:endCxn id="10" idx="2"/>
            </p:cNvCxnSpPr>
            <p:nvPr/>
          </p:nvCxnSpPr>
          <p:spPr>
            <a:xfrm flipV="1">
              <a:off x="3644933" y="2677545"/>
              <a:ext cx="10637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2E758C8-D815-021B-5D83-5B6F1C8FB4AC}"/>
                </a:ext>
              </a:extLst>
            </p:cNvPr>
            <p:cNvSpPr txBox="1"/>
            <p:nvPr/>
          </p:nvSpPr>
          <p:spPr>
            <a:xfrm>
              <a:off x="3541837" y="2436766"/>
              <a:ext cx="12698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Plan de validation</a:t>
              </a:r>
            </a:p>
          </p:txBody>
        </p:sp>
      </p:grp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2C3BACF-D39B-CAEC-29D2-3D11ED6A1A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77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08C749-8590-DF99-4BE7-4F9D85C3CC8F}"/>
              </a:ext>
            </a:extLst>
          </p:cNvPr>
          <p:cNvSpPr/>
          <p:nvPr/>
        </p:nvSpPr>
        <p:spPr>
          <a:xfrm>
            <a:off x="1056860" y="2198643"/>
            <a:ext cx="1132624" cy="489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 d’entrée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452CAE-8F7B-78DC-BF71-B9605BB23FE7}"/>
              </a:ext>
            </a:extLst>
          </p:cNvPr>
          <p:cNvSpPr/>
          <p:nvPr/>
        </p:nvSpPr>
        <p:spPr>
          <a:xfrm>
            <a:off x="3585297" y="2075205"/>
            <a:ext cx="1967028" cy="734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Détection de points d’intérêt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FB42F92-EAEF-ABD8-02A6-FBE6484B8DA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189484" y="2442656"/>
            <a:ext cx="1395813" cy="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3F3150C-DE11-8D6B-3A8C-BA1CC7F4850F}"/>
              </a:ext>
            </a:extLst>
          </p:cNvPr>
          <p:cNvCxnSpPr>
            <a:cxnSpLocks/>
            <a:stCxn id="3" idx="3"/>
            <a:endCxn id="118" idx="1"/>
          </p:cNvCxnSpPr>
          <p:nvPr/>
        </p:nvCxnSpPr>
        <p:spPr>
          <a:xfrm>
            <a:off x="5552325" y="2442656"/>
            <a:ext cx="1268330" cy="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C817CEF-7F8B-D185-011A-B09572ED412A}"/>
              </a:ext>
            </a:extLst>
          </p:cNvPr>
          <p:cNvSpPr/>
          <p:nvPr/>
        </p:nvSpPr>
        <p:spPr>
          <a:xfrm>
            <a:off x="982797" y="2040290"/>
            <a:ext cx="7038647" cy="8179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7F51D3B-BAB9-7660-C98A-33633913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24" y="3514208"/>
            <a:ext cx="1802132" cy="1051079"/>
          </a:xfrm>
          <a:prstGeom prst="rect">
            <a:avLst/>
          </a:prstGeom>
        </p:spPr>
      </p:pic>
      <p:sp>
        <p:nvSpPr>
          <p:cNvPr id="20" name="Google Shape;150;p19">
            <a:extLst>
              <a:ext uri="{FF2B5EF4-FFF2-40B4-BE49-F238E27FC236}">
                <a16:creationId xmlns:a16="http://schemas.microsoft.com/office/drawing/2014/main" id="{654734E1-699F-FEF7-277A-D57F82481A00}"/>
              </a:ext>
            </a:extLst>
          </p:cNvPr>
          <p:cNvSpPr txBox="1"/>
          <p:nvPr/>
        </p:nvSpPr>
        <p:spPr>
          <a:xfrm>
            <a:off x="4519197" y="3281078"/>
            <a:ext cx="155448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dirty="0"/>
              <a:t>FPGA Cora Z7</a:t>
            </a:r>
            <a:endParaRPr sz="1000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91CD23-19E2-1612-3E6E-AF6DDBAFD5DC}"/>
              </a:ext>
            </a:extLst>
          </p:cNvPr>
          <p:cNvSpPr/>
          <p:nvPr/>
        </p:nvSpPr>
        <p:spPr>
          <a:xfrm>
            <a:off x="6820655" y="2198642"/>
            <a:ext cx="1132624" cy="489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 de sortie</a:t>
            </a:r>
          </a:p>
        </p:txBody>
      </p: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1BE98760-C9FC-888A-ABDC-19D01E645358}"/>
              </a:ext>
            </a:extLst>
          </p:cNvPr>
          <p:cNvCxnSpPr>
            <a:cxnSpLocks/>
            <a:stCxn id="118" idx="2"/>
            <a:endCxn id="2054" idx="0"/>
          </p:cNvCxnSpPr>
          <p:nvPr/>
        </p:nvCxnSpPr>
        <p:spPr>
          <a:xfrm>
            <a:off x="7386967" y="2688399"/>
            <a:ext cx="389415" cy="44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Google Shape;150;p19">
            <a:extLst>
              <a:ext uri="{FF2B5EF4-FFF2-40B4-BE49-F238E27FC236}">
                <a16:creationId xmlns:a16="http://schemas.microsoft.com/office/drawing/2014/main" id="{9C4F01C1-6CD0-5623-D20C-D1BEC2A1FC8D}"/>
              </a:ext>
            </a:extLst>
          </p:cNvPr>
          <p:cNvSpPr txBox="1"/>
          <p:nvPr/>
        </p:nvSpPr>
        <p:spPr>
          <a:xfrm>
            <a:off x="4734101" y="4680141"/>
            <a:ext cx="100080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VHDL</a:t>
            </a:r>
            <a:endParaRPr dirty="0"/>
          </a:p>
        </p:txBody>
      </p:sp>
      <p:sp>
        <p:nvSpPr>
          <p:cNvPr id="127" name="Google Shape;150;p19">
            <a:extLst>
              <a:ext uri="{FF2B5EF4-FFF2-40B4-BE49-F238E27FC236}">
                <a16:creationId xmlns:a16="http://schemas.microsoft.com/office/drawing/2014/main" id="{D3E89078-F6EF-758E-34C9-0C1EF90068B5}"/>
              </a:ext>
            </a:extLst>
          </p:cNvPr>
          <p:cNvSpPr txBox="1"/>
          <p:nvPr/>
        </p:nvSpPr>
        <p:spPr>
          <a:xfrm>
            <a:off x="4671876" y="4450433"/>
            <a:ext cx="120642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Verilog</a:t>
            </a:r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8FE9D84-0E83-702F-28E2-B66388A0A1E8}"/>
              </a:ext>
            </a:extLst>
          </p:cNvPr>
          <p:cNvCxnSpPr>
            <a:cxnSpLocks/>
            <a:stCxn id="28" idx="0"/>
            <a:endCxn id="2" idx="2"/>
          </p:cNvCxnSpPr>
          <p:nvPr/>
        </p:nvCxnSpPr>
        <p:spPr>
          <a:xfrm flipV="1">
            <a:off x="1389896" y="2688400"/>
            <a:ext cx="233276" cy="444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A411B96A-040A-DD16-7603-5C4B4FC06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1" y="3132946"/>
            <a:ext cx="2590390" cy="1942792"/>
          </a:xfrm>
          <a:prstGeom prst="rect">
            <a:avLst/>
          </a:prstGeom>
        </p:spPr>
      </p:pic>
      <p:pic>
        <p:nvPicPr>
          <p:cNvPr id="2054" name="Image 2053" descr="Une image contenant bâtiment, plein air, Architecture classique, immeuble gouvernemental&#10;&#10;Description générée automatiquement">
            <a:extLst>
              <a:ext uri="{FF2B5EF4-FFF2-40B4-BE49-F238E27FC236}">
                <a16:creationId xmlns:a16="http://schemas.microsoft.com/office/drawing/2014/main" id="{959D9593-6FB6-3A17-04C6-22B6F3040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187" y="3132946"/>
            <a:ext cx="2590390" cy="1942792"/>
          </a:xfrm>
          <a:prstGeom prst="rect">
            <a:avLst/>
          </a:prstGeom>
        </p:spPr>
      </p:pic>
      <p:sp>
        <p:nvSpPr>
          <p:cNvPr id="2060" name="Google Shape;146;p19">
            <a:extLst>
              <a:ext uri="{FF2B5EF4-FFF2-40B4-BE49-F238E27FC236}">
                <a16:creationId xmlns:a16="http://schemas.microsoft.com/office/drawing/2014/main" id="{357B6B9F-BB45-3580-A7A9-06BE63500A7E}"/>
              </a:ext>
            </a:extLst>
          </p:cNvPr>
          <p:cNvSpPr txBox="1">
            <a:spLocks/>
          </p:cNvSpPr>
          <p:nvPr/>
        </p:nvSpPr>
        <p:spPr>
          <a:xfrm>
            <a:off x="200296" y="1388193"/>
            <a:ext cx="6520171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Objectif du projet</a:t>
            </a:r>
          </a:p>
        </p:txBody>
      </p:sp>
      <p:sp>
        <p:nvSpPr>
          <p:cNvPr id="2068" name="Google Shape;71;p14">
            <a:extLst>
              <a:ext uri="{FF2B5EF4-FFF2-40B4-BE49-F238E27FC236}">
                <a16:creationId xmlns:a16="http://schemas.microsoft.com/office/drawing/2014/main" id="{ADA2613A-751E-73AD-C3ED-49B9650386E0}"/>
              </a:ext>
            </a:extLst>
          </p:cNvPr>
          <p:cNvSpPr txBox="1">
            <a:spLocks/>
          </p:cNvSpPr>
          <p:nvPr/>
        </p:nvSpPr>
        <p:spPr>
          <a:xfrm>
            <a:off x="0" y="232756"/>
            <a:ext cx="9144000" cy="891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fr-FR" dirty="0"/>
              <a:t>Phase d’analyse</a:t>
            </a:r>
          </a:p>
        </p:txBody>
      </p:sp>
      <p:sp>
        <p:nvSpPr>
          <p:cNvPr id="2070" name="Google Shape;150;p19">
            <a:extLst>
              <a:ext uri="{FF2B5EF4-FFF2-40B4-BE49-F238E27FC236}">
                <a16:creationId xmlns:a16="http://schemas.microsoft.com/office/drawing/2014/main" id="{008CEAE7-EAFC-E292-89B5-BC0EE747A6B0}"/>
              </a:ext>
            </a:extLst>
          </p:cNvPr>
          <p:cNvSpPr txBox="1"/>
          <p:nvPr/>
        </p:nvSpPr>
        <p:spPr>
          <a:xfrm>
            <a:off x="2703124" y="3450340"/>
            <a:ext cx="163259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Filtre de </a:t>
            </a:r>
            <a:r>
              <a:rPr lang="fr-FR" dirty="0" err="1"/>
              <a:t>Sobel</a:t>
            </a:r>
            <a:endParaRPr lang="fr-FR" dirty="0"/>
          </a:p>
        </p:txBody>
      </p:sp>
      <p:sp>
        <p:nvSpPr>
          <p:cNvPr id="2073" name="Espace réservé du numéro de diapositive 2072">
            <a:extLst>
              <a:ext uri="{FF2B5EF4-FFF2-40B4-BE49-F238E27FC236}">
                <a16:creationId xmlns:a16="http://schemas.microsoft.com/office/drawing/2014/main" id="{0FF4C7E7-8342-50FC-1882-EC350BD26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CA2772B-51DF-BEAD-B1F7-AE1B89CE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45" y="2245664"/>
            <a:ext cx="1596162" cy="8178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027D0C4-FDA5-F8AD-8267-DF83D10C5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838" y="2243598"/>
            <a:ext cx="1622545" cy="817868"/>
          </a:xfrm>
          <a:prstGeom prst="rect">
            <a:avLst/>
          </a:prstGeom>
        </p:spPr>
      </p:pic>
      <p:sp>
        <p:nvSpPr>
          <p:cNvPr id="39" name="Google Shape;146;p19">
            <a:extLst>
              <a:ext uri="{FF2B5EF4-FFF2-40B4-BE49-F238E27FC236}">
                <a16:creationId xmlns:a16="http://schemas.microsoft.com/office/drawing/2014/main" id="{8C8E8447-2E9E-6E7D-D918-BF3CE9165F4B}"/>
              </a:ext>
            </a:extLst>
          </p:cNvPr>
          <p:cNvSpPr txBox="1">
            <a:spLocks/>
          </p:cNvSpPr>
          <p:nvPr/>
        </p:nvSpPr>
        <p:spPr>
          <a:xfrm>
            <a:off x="634460" y="1817731"/>
            <a:ext cx="2110765" cy="25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Clr>
                <a:schemeClr val="accent6">
                  <a:lumMod val="10000"/>
                </a:schemeClr>
              </a:buClr>
            </a:pPr>
            <a:r>
              <a:rPr lang="fr-FR" sz="1200" dirty="0">
                <a:solidFill>
                  <a:schemeClr val="tx1"/>
                </a:solidFill>
              </a:rPr>
              <a:t>Les masques de </a:t>
            </a:r>
            <a:r>
              <a:rPr lang="fr-FR" sz="1200" dirty="0" err="1">
                <a:solidFill>
                  <a:schemeClr val="tx1"/>
                </a:solidFill>
              </a:rPr>
              <a:t>Sobel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EC767141-FA45-2B85-6B8E-22CC92CFF708}"/>
              </a:ext>
            </a:extLst>
          </p:cNvPr>
          <p:cNvSpPr txBox="1">
            <a:spLocks/>
          </p:cNvSpPr>
          <p:nvPr/>
        </p:nvSpPr>
        <p:spPr>
          <a:xfrm>
            <a:off x="0" y="232756"/>
            <a:ext cx="9144000" cy="891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fr-FR" dirty="0"/>
              <a:t>Phase d’analyse</a:t>
            </a:r>
          </a:p>
        </p:txBody>
      </p:sp>
      <p:sp>
        <p:nvSpPr>
          <p:cNvPr id="73" name="Google Shape;146;p19">
            <a:extLst>
              <a:ext uri="{FF2B5EF4-FFF2-40B4-BE49-F238E27FC236}">
                <a16:creationId xmlns:a16="http://schemas.microsoft.com/office/drawing/2014/main" id="{F9535EE4-7595-F1D2-183D-933147A72F96}"/>
              </a:ext>
            </a:extLst>
          </p:cNvPr>
          <p:cNvSpPr txBox="1">
            <a:spLocks/>
          </p:cNvSpPr>
          <p:nvPr/>
        </p:nvSpPr>
        <p:spPr>
          <a:xfrm>
            <a:off x="200296" y="1388193"/>
            <a:ext cx="8419412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Description de la détection de contour/point d’intérêt avec le Filtre de </a:t>
            </a:r>
            <a:r>
              <a:rPr lang="fr-FR" sz="1600" dirty="0" err="1">
                <a:solidFill>
                  <a:schemeClr val="tx1"/>
                </a:solidFill>
              </a:rPr>
              <a:t>Sobel</a:t>
            </a:r>
            <a:endParaRPr lang="fr-FR" sz="1600" dirty="0">
              <a:solidFill>
                <a:schemeClr val="tx1"/>
              </a:solidFill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E88AFAD-57F6-AB0A-DD71-35A5B5019331}"/>
              </a:ext>
            </a:extLst>
          </p:cNvPr>
          <p:cNvGrpSpPr/>
          <p:nvPr/>
        </p:nvGrpSpPr>
        <p:grpSpPr>
          <a:xfrm>
            <a:off x="5443275" y="1898760"/>
            <a:ext cx="1428009" cy="1443519"/>
            <a:chOff x="4320724" y="1816986"/>
            <a:chExt cx="1428009" cy="1443519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0DAEBD0C-1086-7555-4442-C370993DBC29}"/>
                </a:ext>
              </a:extLst>
            </p:cNvPr>
            <p:cNvGrpSpPr/>
            <p:nvPr/>
          </p:nvGrpSpPr>
          <p:grpSpPr>
            <a:xfrm>
              <a:off x="4347344" y="2138512"/>
              <a:ext cx="1286039" cy="1121993"/>
              <a:chOff x="5769033" y="1968840"/>
              <a:chExt cx="2102791" cy="177468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8CBDC4C-EA8D-9065-7946-201B4A7B0C8F}"/>
                  </a:ext>
                </a:extLst>
              </p:cNvPr>
              <p:cNvSpPr/>
              <p:nvPr/>
            </p:nvSpPr>
            <p:spPr>
              <a:xfrm>
                <a:off x="5769033" y="1968840"/>
                <a:ext cx="2102791" cy="177468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B92C66F-2EF5-23FE-AD2D-8C4ED654E1E3}"/>
                  </a:ext>
                </a:extLst>
              </p:cNvPr>
              <p:cNvSpPr/>
              <p:nvPr/>
            </p:nvSpPr>
            <p:spPr>
              <a:xfrm>
                <a:off x="6347862" y="2374912"/>
                <a:ext cx="1044508" cy="915659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5" name="Google Shape;146;p19">
              <a:extLst>
                <a:ext uri="{FF2B5EF4-FFF2-40B4-BE49-F238E27FC236}">
                  <a16:creationId xmlns:a16="http://schemas.microsoft.com/office/drawing/2014/main" id="{58375467-A13C-3C27-06EA-47944A84376B}"/>
                </a:ext>
              </a:extLst>
            </p:cNvPr>
            <p:cNvSpPr txBox="1">
              <a:spLocks/>
            </p:cNvSpPr>
            <p:nvPr/>
          </p:nvSpPr>
          <p:spPr>
            <a:xfrm>
              <a:off x="4320724" y="1816986"/>
              <a:ext cx="1428009" cy="251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pPr>
                <a:buClr>
                  <a:schemeClr val="accent6">
                    <a:lumMod val="10000"/>
                  </a:schemeClr>
                </a:buClr>
              </a:pPr>
              <a:r>
                <a:rPr lang="fr-FR" sz="1050" dirty="0">
                  <a:solidFill>
                    <a:schemeClr val="tx1"/>
                  </a:solidFill>
                </a:rPr>
                <a:t>Image d’entrée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E5B8B52-75C3-7C09-583D-4A6AB8FCBFA2}"/>
              </a:ext>
            </a:extLst>
          </p:cNvPr>
          <p:cNvGrpSpPr/>
          <p:nvPr/>
        </p:nvGrpSpPr>
        <p:grpSpPr>
          <a:xfrm>
            <a:off x="3039656" y="3523952"/>
            <a:ext cx="3844190" cy="1417335"/>
            <a:chOff x="3039656" y="3523952"/>
            <a:chExt cx="3844190" cy="1417335"/>
          </a:xfrm>
        </p:grpSpPr>
        <p:sp>
          <p:nvSpPr>
            <p:cNvPr id="37" name="Google Shape;146;p19">
              <a:extLst>
                <a:ext uri="{FF2B5EF4-FFF2-40B4-BE49-F238E27FC236}">
                  <a16:creationId xmlns:a16="http://schemas.microsoft.com/office/drawing/2014/main" id="{45F279AE-B69B-E0F5-DB4C-72912352E13A}"/>
                </a:ext>
              </a:extLst>
            </p:cNvPr>
            <p:cNvSpPr txBox="1">
              <a:spLocks/>
            </p:cNvSpPr>
            <p:nvPr/>
          </p:nvSpPr>
          <p:spPr>
            <a:xfrm>
              <a:off x="3039656" y="4252389"/>
              <a:ext cx="332367" cy="251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pPr>
                <a:buClr>
                  <a:schemeClr val="accent6">
                    <a:lumMod val="10000"/>
                  </a:schemeClr>
                </a:buClr>
              </a:pPr>
              <a:r>
                <a:rPr lang="fr-FR" sz="12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38" name="Google Shape;146;p19">
              <a:extLst>
                <a:ext uri="{FF2B5EF4-FFF2-40B4-BE49-F238E27FC236}">
                  <a16:creationId xmlns:a16="http://schemas.microsoft.com/office/drawing/2014/main" id="{BB73CAB3-5715-3458-AF58-88C491C911E0}"/>
                </a:ext>
              </a:extLst>
            </p:cNvPr>
            <p:cNvSpPr txBox="1">
              <a:spLocks/>
            </p:cNvSpPr>
            <p:nvPr/>
          </p:nvSpPr>
          <p:spPr>
            <a:xfrm>
              <a:off x="4973741" y="4276164"/>
              <a:ext cx="332367" cy="251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pPr>
                <a:buClr>
                  <a:schemeClr val="accent6">
                    <a:lumMod val="10000"/>
                  </a:schemeClr>
                </a:buClr>
              </a:pPr>
              <a:r>
                <a:rPr lang="fr-FR" sz="1200" dirty="0">
                  <a:solidFill>
                    <a:schemeClr val="tx1"/>
                  </a:solidFill>
                </a:rPr>
                <a:t>=</a:t>
              </a:r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C1BF2110-C1E2-8DD9-0440-88F80E7E2EFD}"/>
                </a:ext>
              </a:extLst>
            </p:cNvPr>
            <p:cNvGrpSpPr/>
            <p:nvPr/>
          </p:nvGrpSpPr>
          <p:grpSpPr>
            <a:xfrm>
              <a:off x="5515961" y="3823519"/>
              <a:ext cx="1256541" cy="1117768"/>
              <a:chOff x="5797247" y="3900297"/>
              <a:chExt cx="1256541" cy="1117768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65EA92B3-8E43-2EE8-828F-7ED4FC5B463C}"/>
                  </a:ext>
                </a:extLst>
              </p:cNvPr>
              <p:cNvGrpSpPr/>
              <p:nvPr/>
            </p:nvGrpSpPr>
            <p:grpSpPr>
              <a:xfrm>
                <a:off x="5797247" y="3900297"/>
                <a:ext cx="1256541" cy="1117768"/>
                <a:chOff x="5577677" y="1915659"/>
                <a:chExt cx="2882124" cy="1919886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88F840B-C2B7-8822-27F1-461B39DCB6AD}"/>
                    </a:ext>
                  </a:extLst>
                </p:cNvPr>
                <p:cNvSpPr/>
                <p:nvPr/>
              </p:nvSpPr>
              <p:spPr>
                <a:xfrm>
                  <a:off x="5577677" y="1915659"/>
                  <a:ext cx="2882124" cy="191988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358B037-C603-E690-4CF9-E09ECAE3B0C2}"/>
                    </a:ext>
                  </a:extLst>
                </p:cNvPr>
                <p:cNvSpPr/>
                <p:nvPr/>
              </p:nvSpPr>
              <p:spPr>
                <a:xfrm>
                  <a:off x="6309111" y="3313791"/>
                  <a:ext cx="1403742" cy="80384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6DD8529-0D43-2EBB-6CCB-CB5E5054BAD9}"/>
                    </a:ext>
                  </a:extLst>
                </p:cNvPr>
                <p:cNvSpPr/>
                <p:nvPr/>
              </p:nvSpPr>
              <p:spPr>
                <a:xfrm>
                  <a:off x="6301047" y="2339884"/>
                  <a:ext cx="1403742" cy="7929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AD312671-A6AA-68B9-0EED-C027E7FA01F3}"/>
                  </a:ext>
                </a:extLst>
              </p:cNvPr>
              <p:cNvGrpSpPr/>
              <p:nvPr/>
            </p:nvGrpSpPr>
            <p:grpSpPr>
              <a:xfrm>
                <a:off x="6113037" y="4149074"/>
                <a:ext cx="614443" cy="612113"/>
                <a:chOff x="6113037" y="4142724"/>
                <a:chExt cx="614443" cy="612113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5EE2C19-895E-576A-6839-BB69065A90F1}"/>
                    </a:ext>
                  </a:extLst>
                </p:cNvPr>
                <p:cNvSpPr/>
                <p:nvPr/>
              </p:nvSpPr>
              <p:spPr>
                <a:xfrm rot="5400000">
                  <a:off x="5830437" y="4425437"/>
                  <a:ext cx="612000" cy="4680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877B3D9-3EA1-4179-E977-7CCAA06963FB}"/>
                    </a:ext>
                  </a:extLst>
                </p:cNvPr>
                <p:cNvSpPr/>
                <p:nvPr/>
              </p:nvSpPr>
              <p:spPr>
                <a:xfrm rot="5400000">
                  <a:off x="6398080" y="4425324"/>
                  <a:ext cx="612000" cy="4680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8" name="Google Shape;146;p19">
              <a:extLst>
                <a:ext uri="{FF2B5EF4-FFF2-40B4-BE49-F238E27FC236}">
                  <a16:creationId xmlns:a16="http://schemas.microsoft.com/office/drawing/2014/main" id="{68848BAC-B5F0-8F4B-7520-112A8EED5C38}"/>
                </a:ext>
              </a:extLst>
            </p:cNvPr>
            <p:cNvSpPr txBox="1">
              <a:spLocks/>
            </p:cNvSpPr>
            <p:nvPr/>
          </p:nvSpPr>
          <p:spPr>
            <a:xfrm>
              <a:off x="5455837" y="3523952"/>
              <a:ext cx="1428009" cy="251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erriweather"/>
                <a:buNone/>
                <a:defRPr sz="2800" b="0" i="0" u="none" strike="noStrike" cap="none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defRPr>
              </a:lvl9pPr>
            </a:lstStyle>
            <a:p>
              <a:pPr>
                <a:buClr>
                  <a:schemeClr val="accent6">
                    <a:lumMod val="10000"/>
                  </a:schemeClr>
                </a:buClr>
              </a:pPr>
              <a:r>
                <a:rPr lang="fr-FR" sz="1050" dirty="0">
                  <a:solidFill>
                    <a:schemeClr val="tx1"/>
                  </a:solidFill>
                </a:rPr>
                <a:t>Image de sortie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28FD61A-D771-C07A-01D7-24D45C795A27}"/>
              </a:ext>
            </a:extLst>
          </p:cNvPr>
          <p:cNvGrpSpPr/>
          <p:nvPr/>
        </p:nvGrpSpPr>
        <p:grpSpPr>
          <a:xfrm>
            <a:off x="1398787" y="3618888"/>
            <a:ext cx="1346438" cy="1322399"/>
            <a:chOff x="1131163" y="3618888"/>
            <a:chExt cx="1346438" cy="1322399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56493D2C-E94F-E34B-6A4E-381FA8104B25}"/>
                </a:ext>
              </a:extLst>
            </p:cNvPr>
            <p:cNvGrpSpPr/>
            <p:nvPr/>
          </p:nvGrpSpPr>
          <p:grpSpPr>
            <a:xfrm>
              <a:off x="1208561" y="3861287"/>
              <a:ext cx="1080000" cy="1080000"/>
              <a:chOff x="5769033" y="1968840"/>
              <a:chExt cx="2477192" cy="185501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62AE6E-A1CB-6E90-7D66-9D433B5A9D6B}"/>
                  </a:ext>
                </a:extLst>
              </p:cNvPr>
              <p:cNvSpPr/>
              <p:nvPr/>
            </p:nvSpPr>
            <p:spPr>
              <a:xfrm>
                <a:off x="5769033" y="1968840"/>
                <a:ext cx="2477192" cy="185501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C9469D-EAC6-F5E6-99EA-E519D340EAC1}"/>
                  </a:ext>
                </a:extLst>
              </p:cNvPr>
              <p:cNvSpPr/>
              <p:nvPr/>
            </p:nvSpPr>
            <p:spPr>
              <a:xfrm>
                <a:off x="6298189" y="3342418"/>
                <a:ext cx="1413162" cy="8038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26596F-07A3-F093-384B-AD77D617A82D}"/>
                  </a:ext>
                </a:extLst>
              </p:cNvPr>
              <p:cNvSpPr/>
              <p:nvPr/>
            </p:nvSpPr>
            <p:spPr>
              <a:xfrm>
                <a:off x="6301047" y="2335977"/>
                <a:ext cx="1413162" cy="8038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4088AC0-640E-F073-F186-0A310383D028}"/>
                </a:ext>
              </a:extLst>
            </p:cNvPr>
            <p:cNvSpPr txBox="1"/>
            <p:nvPr/>
          </p:nvSpPr>
          <p:spPr>
            <a:xfrm>
              <a:off x="1131163" y="3618888"/>
              <a:ext cx="13464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solidFill>
                    <a:schemeClr val="tx1"/>
                  </a:solidFill>
                  <a:latin typeface="Merriweather"/>
                  <a:sym typeface="Roboto"/>
                </a:rPr>
                <a:t>Contour horizontal</a:t>
              </a:r>
              <a:endParaRPr lang="fr-FR" sz="900" dirty="0">
                <a:solidFill>
                  <a:schemeClr val="tx1"/>
                </a:solidFill>
                <a:latin typeface="Merriweather"/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A943CB4-B815-4EA3-7668-06A2A2BBB181}"/>
              </a:ext>
            </a:extLst>
          </p:cNvPr>
          <p:cNvGrpSpPr/>
          <p:nvPr/>
        </p:nvGrpSpPr>
        <p:grpSpPr>
          <a:xfrm>
            <a:off x="3577160" y="3609301"/>
            <a:ext cx="1346438" cy="1331986"/>
            <a:chOff x="3309536" y="3609301"/>
            <a:chExt cx="1346438" cy="1331986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250BB6B0-DE94-2C72-C626-46E2CC3105EA}"/>
                </a:ext>
              </a:extLst>
            </p:cNvPr>
            <p:cNvGrpSpPr/>
            <p:nvPr/>
          </p:nvGrpSpPr>
          <p:grpSpPr>
            <a:xfrm rot="5400000">
              <a:off x="3363755" y="3861287"/>
              <a:ext cx="1080000" cy="1080000"/>
              <a:chOff x="5769033" y="1968840"/>
              <a:chExt cx="2477192" cy="185501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BB63395-9E11-44A2-7F31-DC2BC0F0CB73}"/>
                  </a:ext>
                </a:extLst>
              </p:cNvPr>
              <p:cNvSpPr/>
              <p:nvPr/>
            </p:nvSpPr>
            <p:spPr>
              <a:xfrm>
                <a:off x="5769033" y="1968840"/>
                <a:ext cx="2477192" cy="185501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C9DB17-CCED-7D55-E65C-9244D01EC68B}"/>
                  </a:ext>
                </a:extLst>
              </p:cNvPr>
              <p:cNvSpPr/>
              <p:nvPr/>
            </p:nvSpPr>
            <p:spPr>
              <a:xfrm>
                <a:off x="6298190" y="3342418"/>
                <a:ext cx="1413162" cy="8038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7BB0452-E83D-DAF1-9F7D-90CAA27E4125}"/>
                  </a:ext>
                </a:extLst>
              </p:cNvPr>
              <p:cNvSpPr/>
              <p:nvPr/>
            </p:nvSpPr>
            <p:spPr>
              <a:xfrm>
                <a:off x="6301048" y="2335976"/>
                <a:ext cx="1413162" cy="80384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6A698D5-0BB4-D54C-DF05-6BE51EDDD503}"/>
                </a:ext>
              </a:extLst>
            </p:cNvPr>
            <p:cNvSpPr txBox="1"/>
            <p:nvPr/>
          </p:nvSpPr>
          <p:spPr>
            <a:xfrm>
              <a:off x="3309536" y="3609301"/>
              <a:ext cx="13464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dirty="0">
                  <a:solidFill>
                    <a:schemeClr val="tx1"/>
                  </a:solidFill>
                  <a:latin typeface="Merriweather"/>
                  <a:sym typeface="Roboto"/>
                </a:rPr>
                <a:t>Contour vertical</a:t>
              </a:r>
              <a:endParaRPr lang="fr-FR" sz="900" dirty="0">
                <a:solidFill>
                  <a:schemeClr val="tx1"/>
                </a:solidFill>
                <a:latin typeface="Merriweather"/>
              </a:endParaRPr>
            </a:p>
          </p:txBody>
        </p:sp>
      </p:grpSp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F4D16DDE-62EC-65BF-D4F9-C4A5CA75CF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5DDC2AF8-6D2F-8153-7B4C-3121200449D4}"/>
              </a:ext>
            </a:extLst>
          </p:cNvPr>
          <p:cNvGrpSpPr/>
          <p:nvPr/>
        </p:nvGrpSpPr>
        <p:grpSpPr>
          <a:xfrm>
            <a:off x="5777456" y="3557850"/>
            <a:ext cx="2763324" cy="1157158"/>
            <a:chOff x="5777456" y="3557850"/>
            <a:chExt cx="2763324" cy="1157158"/>
          </a:xfrm>
        </p:grpSpPr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1069B239-0E88-DCB2-26ED-A43334B6EE59}"/>
                </a:ext>
              </a:extLst>
            </p:cNvPr>
            <p:cNvGrpSpPr/>
            <p:nvPr/>
          </p:nvGrpSpPr>
          <p:grpSpPr>
            <a:xfrm>
              <a:off x="5777456" y="4034411"/>
              <a:ext cx="723032" cy="680597"/>
              <a:chOff x="7679675" y="3809417"/>
              <a:chExt cx="723032" cy="680597"/>
            </a:xfrm>
          </p:grpSpPr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A828B757-1C2D-4E7C-6568-A334AEC6B4DF}"/>
                  </a:ext>
                </a:extLst>
              </p:cNvPr>
              <p:cNvSpPr/>
              <p:nvPr/>
            </p:nvSpPr>
            <p:spPr>
              <a:xfrm>
                <a:off x="7679675" y="3809417"/>
                <a:ext cx="155389" cy="118353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2C98871C-225C-A84E-2ACF-4255E2B472BA}"/>
                  </a:ext>
                </a:extLst>
              </p:cNvPr>
              <p:cNvSpPr/>
              <p:nvPr/>
            </p:nvSpPr>
            <p:spPr>
              <a:xfrm>
                <a:off x="8247318" y="3809417"/>
                <a:ext cx="155389" cy="118353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9185BA1C-9EB8-917A-E388-2408F72DF565}"/>
                  </a:ext>
                </a:extLst>
              </p:cNvPr>
              <p:cNvSpPr/>
              <p:nvPr/>
            </p:nvSpPr>
            <p:spPr>
              <a:xfrm>
                <a:off x="7679675" y="4363347"/>
                <a:ext cx="155389" cy="118353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D1CF61AD-BC85-E960-F32F-040C54E27BF2}"/>
                  </a:ext>
                </a:extLst>
              </p:cNvPr>
              <p:cNvSpPr/>
              <p:nvPr/>
            </p:nvSpPr>
            <p:spPr>
              <a:xfrm>
                <a:off x="8247318" y="4371661"/>
                <a:ext cx="155389" cy="118353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B27BC199-8220-2603-4B17-722791AC8174}"/>
                </a:ext>
              </a:extLst>
            </p:cNvPr>
            <p:cNvSpPr txBox="1"/>
            <p:nvPr/>
          </p:nvSpPr>
          <p:spPr>
            <a:xfrm>
              <a:off x="7112770" y="3557850"/>
              <a:ext cx="142801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000" dirty="0">
                  <a:solidFill>
                    <a:srgbClr val="FF0000"/>
                  </a:solidFill>
                  <a:latin typeface="Merriweather"/>
                  <a:sym typeface="Roboto"/>
                </a:rPr>
                <a:t>Points</a:t>
              </a:r>
              <a:r>
                <a:rPr lang="fr-FR" sz="1000" b="1" dirty="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000" dirty="0">
                  <a:solidFill>
                    <a:srgbClr val="FF0000"/>
                  </a:solidFill>
                  <a:latin typeface="Merriweather"/>
                  <a:sym typeface="Roboto"/>
                </a:rPr>
                <a:t>d’intérêt </a:t>
              </a:r>
              <a:endParaRPr lang="fr-FR" sz="1000" dirty="0">
                <a:solidFill>
                  <a:srgbClr val="FF0000"/>
                </a:solidFill>
                <a:latin typeface="Merriweather"/>
              </a:endParaRPr>
            </a:p>
          </p:txBody>
        </p: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8BF456E5-3C2A-27A2-0F2A-EF2F9790790A}"/>
                </a:ext>
              </a:extLst>
            </p:cNvPr>
            <p:cNvCxnSpPr>
              <a:cxnSpLocks/>
              <a:stCxn id="61" idx="1"/>
              <a:endCxn id="55" idx="0"/>
            </p:cNvCxnSpPr>
            <p:nvPr/>
          </p:nvCxnSpPr>
          <p:spPr>
            <a:xfrm flipH="1">
              <a:off x="6422794" y="3680961"/>
              <a:ext cx="689976" cy="3534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57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;p19">
            <a:extLst>
              <a:ext uri="{FF2B5EF4-FFF2-40B4-BE49-F238E27FC236}">
                <a16:creationId xmlns:a16="http://schemas.microsoft.com/office/drawing/2014/main" id="{2EE38E2C-EA90-5802-64CD-0EA95B40E239}"/>
              </a:ext>
            </a:extLst>
          </p:cNvPr>
          <p:cNvSpPr txBox="1">
            <a:spLocks/>
          </p:cNvSpPr>
          <p:nvPr/>
        </p:nvSpPr>
        <p:spPr>
          <a:xfrm>
            <a:off x="216155" y="1446342"/>
            <a:ext cx="2743201" cy="29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/>
                </a:solidFill>
              </a:rPr>
              <a:t>Convolution à fenêtre glissante</a:t>
            </a:r>
          </a:p>
        </p:txBody>
      </p:sp>
      <p:sp>
        <p:nvSpPr>
          <p:cNvPr id="21" name="Google Shape;71;p14">
            <a:extLst>
              <a:ext uri="{FF2B5EF4-FFF2-40B4-BE49-F238E27FC236}">
                <a16:creationId xmlns:a16="http://schemas.microsoft.com/office/drawing/2014/main" id="{FA979378-B00D-64F8-82A0-3560C7442F6F}"/>
              </a:ext>
            </a:extLst>
          </p:cNvPr>
          <p:cNvSpPr txBox="1">
            <a:spLocks/>
          </p:cNvSpPr>
          <p:nvPr/>
        </p:nvSpPr>
        <p:spPr>
          <a:xfrm>
            <a:off x="0" y="232756"/>
            <a:ext cx="9144000" cy="891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fr-FR" dirty="0"/>
              <a:t>Phase d’analyse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B66F71F-3963-1F9A-2B70-E491ACC0C8C1}"/>
                  </a:ext>
                </a:extLst>
              </p:cNvPr>
              <p:cNvSpPr txBox="1"/>
              <p:nvPr/>
            </p:nvSpPr>
            <p:spPr>
              <a:xfrm>
                <a:off x="38100" y="4313209"/>
                <a:ext cx="3447589" cy="657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fr-FR" sz="900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9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900" i="0" dirty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fr-FR" sz="9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fr-FR" sz="9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fr-FR" sz="9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9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900" i="0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900" b="0" i="0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r-FR" sz="900" b="0" i="0" dirty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  <m:sup>
                              <m:r>
                                <a:rPr lang="fr-FR" sz="9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fr-FR" sz="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900" b="0" i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900" b="0" i="0" dirty="0" smtClean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a:rPr lang="fr-FR" sz="900" b="0" i="0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900" b="0" i="0" dirty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</m:d>
                              <m:r>
                                <a:rPr lang="fr-FR" sz="9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fr-FR" sz="900" b="0" i="0" dirty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sz="9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fr-FR" sz="9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9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9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9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900" b="0" i="1" dirty="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fr-FR" sz="9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900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0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B66F71F-3963-1F9A-2B70-E491ACC0C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4313209"/>
                <a:ext cx="3447589" cy="657488"/>
              </a:xfrm>
              <a:prstGeom prst="rect">
                <a:avLst/>
              </a:prstGeom>
              <a:blipFill>
                <a:blip r:embed="rId3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Introduction au traitement d'image • Tutoriels • Zeste de Savoir">
            <a:extLst>
              <a:ext uri="{FF2B5EF4-FFF2-40B4-BE49-F238E27FC236}">
                <a16:creationId xmlns:a16="http://schemas.microsoft.com/office/drawing/2014/main" id="{130DA57D-B1FB-09A3-23DF-A6AD9650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78" y="1847745"/>
            <a:ext cx="2176757" cy="217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au 9">
            <a:extLst>
              <a:ext uri="{FF2B5EF4-FFF2-40B4-BE49-F238E27FC236}">
                <a16:creationId xmlns:a16="http://schemas.microsoft.com/office/drawing/2014/main" id="{FB5F002F-27E7-6632-C46D-C9E89D8C3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87393"/>
              </p:ext>
            </p:extLst>
          </p:nvPr>
        </p:nvGraphicFramePr>
        <p:xfrm>
          <a:off x="480161" y="1827160"/>
          <a:ext cx="624840" cy="504000"/>
        </p:xfrm>
        <a:graphic>
          <a:graphicData uri="http://schemas.openxmlformats.org/drawingml/2006/table">
            <a:tbl>
              <a:tblPr firstRow="1" bandRow="1">
                <a:tableStyleId>{2E7CCC49-5F98-4109-A7D4-6571187A3A73}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551128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53110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45470709"/>
                    </a:ext>
                  </a:extLst>
                </a:gridCol>
              </a:tblGrid>
              <a:tr h="168000"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657191"/>
                  </a:ext>
                </a:extLst>
              </a:tr>
              <a:tr h="168000"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91391"/>
                  </a:ext>
                </a:extLst>
              </a:tr>
              <a:tr h="168000"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35852"/>
                  </a:ext>
                </a:extLst>
              </a:tr>
            </a:tbl>
          </a:graphicData>
        </a:graphic>
      </p:graphicFrame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246F1DC-3D37-E483-7C3B-19FEB22DE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7DF4FD-6CF2-A7EE-9C47-E70819AE79F5}"/>
              </a:ext>
            </a:extLst>
          </p:cNvPr>
          <p:cNvSpPr txBox="1"/>
          <p:nvPr/>
        </p:nvSpPr>
        <p:spPr>
          <a:xfrm>
            <a:off x="3505878" y="1446342"/>
            <a:ext cx="5297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>
                  <a:lumMod val="10000"/>
                </a:schemeClr>
              </a:buClr>
              <a:buSzPts val="2800"/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Roboto"/>
              </a:rPr>
              <a:t>Projet : Interface vidéo VGA et création d'un filtre FIR sur le flux vidéo</a:t>
            </a:r>
            <a:endParaRPr lang="fr-FR" sz="1100" dirty="0">
              <a:solidFill>
                <a:schemeClr val="tx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2CD8BD8-25EA-FAF4-641E-2AFA31D43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482" y="3663124"/>
            <a:ext cx="1655980" cy="11510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982E9EB-1DF7-E35D-9DAE-6DAF1BCDF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049" y="3482738"/>
            <a:ext cx="3411522" cy="157617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A5C5AD8-2B07-2069-B1BE-5BF48E277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4062" y="1847745"/>
            <a:ext cx="5316365" cy="155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5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34568E-6 L 0.16979 -2.3456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08C749-8590-DF99-4BE7-4F9D85C3CC8F}"/>
              </a:ext>
            </a:extLst>
          </p:cNvPr>
          <p:cNvSpPr/>
          <p:nvPr/>
        </p:nvSpPr>
        <p:spPr>
          <a:xfrm>
            <a:off x="654346" y="2154598"/>
            <a:ext cx="955345" cy="489757"/>
          </a:xfrm>
          <a:prstGeom prst="rect">
            <a:avLst/>
          </a:prstGeom>
          <a:solidFill>
            <a:srgbClr val="471A03"/>
          </a:solidFill>
          <a:ln>
            <a:solidFill>
              <a:srgbClr val="471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 d’entrée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452CAE-8F7B-78DC-BF71-B9605BB23FE7}"/>
              </a:ext>
            </a:extLst>
          </p:cNvPr>
          <p:cNvSpPr/>
          <p:nvPr/>
        </p:nvSpPr>
        <p:spPr>
          <a:xfrm>
            <a:off x="1983754" y="1953889"/>
            <a:ext cx="1928421" cy="893591"/>
          </a:xfrm>
          <a:prstGeom prst="rect">
            <a:avLst/>
          </a:prstGeom>
          <a:solidFill>
            <a:srgbClr val="471A03"/>
          </a:solidFill>
          <a:ln>
            <a:solidFill>
              <a:srgbClr val="471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Technique de fenêtre glissante 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FB42F92-EAEF-ABD8-02A6-FBE6484B8DA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609691" y="2399477"/>
            <a:ext cx="374063" cy="1208"/>
          </a:xfrm>
          <a:prstGeom prst="straightConnector1">
            <a:avLst/>
          </a:prstGeom>
          <a:ln>
            <a:solidFill>
              <a:srgbClr val="471A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3F3150C-DE11-8D6B-3A8C-BA1CC7F4850F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 flipV="1">
            <a:off x="3912175" y="2400081"/>
            <a:ext cx="335553" cy="604"/>
          </a:xfrm>
          <a:prstGeom prst="straightConnector1">
            <a:avLst/>
          </a:prstGeom>
          <a:ln>
            <a:solidFill>
              <a:srgbClr val="471A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4D5B751-CE58-DB1D-1EA1-E0E6F7F5281D}"/>
              </a:ext>
            </a:extLst>
          </p:cNvPr>
          <p:cNvCxnSpPr>
            <a:cxnSpLocks/>
            <a:stCxn id="105" idx="3"/>
            <a:endCxn id="118" idx="1"/>
          </p:cNvCxnSpPr>
          <p:nvPr/>
        </p:nvCxnSpPr>
        <p:spPr>
          <a:xfrm flipV="1">
            <a:off x="6834908" y="3602222"/>
            <a:ext cx="475915" cy="1"/>
          </a:xfrm>
          <a:prstGeom prst="straightConnector1">
            <a:avLst/>
          </a:prstGeom>
          <a:ln>
            <a:solidFill>
              <a:srgbClr val="471A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12753E2-A7FB-7AE2-2B44-191DEDF8F864}"/>
              </a:ext>
            </a:extLst>
          </p:cNvPr>
          <p:cNvSpPr/>
          <p:nvPr/>
        </p:nvSpPr>
        <p:spPr>
          <a:xfrm>
            <a:off x="5505501" y="3155427"/>
            <a:ext cx="1329407" cy="893591"/>
          </a:xfrm>
          <a:prstGeom prst="rect">
            <a:avLst/>
          </a:prstGeom>
          <a:solidFill>
            <a:srgbClr val="471A03"/>
          </a:solidFill>
          <a:ln>
            <a:solidFill>
              <a:srgbClr val="471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Comparateur de seuil de pixel 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91CD23-19E2-1612-3E6E-AF6DDBAFD5DC}"/>
              </a:ext>
            </a:extLst>
          </p:cNvPr>
          <p:cNvSpPr/>
          <p:nvPr/>
        </p:nvSpPr>
        <p:spPr>
          <a:xfrm>
            <a:off x="7310823" y="3357343"/>
            <a:ext cx="1038515" cy="489757"/>
          </a:xfrm>
          <a:prstGeom prst="rect">
            <a:avLst/>
          </a:prstGeom>
          <a:solidFill>
            <a:srgbClr val="471A03"/>
          </a:solidFill>
          <a:ln>
            <a:solidFill>
              <a:srgbClr val="471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 de sortie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C557F-F05D-8CED-C633-7E8E3E7566CE}"/>
              </a:ext>
            </a:extLst>
          </p:cNvPr>
          <p:cNvSpPr/>
          <p:nvPr/>
        </p:nvSpPr>
        <p:spPr>
          <a:xfrm>
            <a:off x="4247728" y="1953285"/>
            <a:ext cx="1463574" cy="893591"/>
          </a:xfrm>
          <a:prstGeom prst="rect">
            <a:avLst/>
          </a:prstGeom>
          <a:solidFill>
            <a:srgbClr val="471A03"/>
          </a:solidFill>
          <a:ln>
            <a:solidFill>
              <a:srgbClr val="471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Processus de calcul de </a:t>
            </a:r>
            <a:r>
              <a:rPr lang="fr-FR" dirty="0" err="1"/>
              <a:t>Sobel</a:t>
            </a:r>
            <a:endParaRPr lang="fr-FR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2DECD377-ABA4-7053-35F0-6383DF89A660}"/>
              </a:ext>
            </a:extLst>
          </p:cNvPr>
          <p:cNvSpPr txBox="1"/>
          <p:nvPr/>
        </p:nvSpPr>
        <p:spPr>
          <a:xfrm>
            <a:off x="200297" y="4457646"/>
            <a:ext cx="466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6">
                  <a:lumMod val="10000"/>
                </a:schemeClr>
              </a:buClr>
            </a:pPr>
            <a:r>
              <a:rPr lang="fr-FR" dirty="0">
                <a:solidFill>
                  <a:schemeClr val="tx1"/>
                </a:solidFill>
              </a:rPr>
              <a:t>Sortie = </a:t>
            </a:r>
            <a:r>
              <a:rPr lang="fr-FR" u="sng" dirty="0">
                <a:solidFill>
                  <a:schemeClr val="tx1"/>
                </a:solidFill>
              </a:rPr>
              <a:t>nouvelle valeur</a:t>
            </a:r>
            <a:r>
              <a:rPr lang="fr-FR" dirty="0">
                <a:solidFill>
                  <a:schemeClr val="tx1"/>
                </a:solidFill>
              </a:rPr>
              <a:t> si nouvelle valeur </a:t>
            </a:r>
            <a:r>
              <a:rPr lang="fr-FR" b="1" dirty="0">
                <a:solidFill>
                  <a:schemeClr val="tx1"/>
                </a:solidFill>
              </a:rPr>
              <a:t>&gt;</a:t>
            </a:r>
            <a:r>
              <a:rPr lang="fr-FR" dirty="0">
                <a:solidFill>
                  <a:schemeClr val="tx1"/>
                </a:solidFill>
              </a:rPr>
              <a:t>  Seuil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0" name="Google Shape;71;p14">
            <a:extLst>
              <a:ext uri="{FF2B5EF4-FFF2-40B4-BE49-F238E27FC236}">
                <a16:creationId xmlns:a16="http://schemas.microsoft.com/office/drawing/2014/main" id="{A3C4EC07-9CA1-B4A3-C8EF-09E6196A214B}"/>
              </a:ext>
            </a:extLst>
          </p:cNvPr>
          <p:cNvSpPr txBox="1">
            <a:spLocks/>
          </p:cNvSpPr>
          <p:nvPr/>
        </p:nvSpPr>
        <p:spPr>
          <a:xfrm>
            <a:off x="0" y="232756"/>
            <a:ext cx="9144000" cy="891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fr-FR" dirty="0"/>
              <a:t>Conception générale</a:t>
            </a:r>
          </a:p>
        </p:txBody>
      </p:sp>
      <p:cxnSp>
        <p:nvCxnSpPr>
          <p:cNvPr id="123" name="Connecteur : en angle 122">
            <a:extLst>
              <a:ext uri="{FF2B5EF4-FFF2-40B4-BE49-F238E27FC236}">
                <a16:creationId xmlns:a16="http://schemas.microsoft.com/office/drawing/2014/main" id="{A56DFA12-AE76-D07F-A505-A8E89E6395E8}"/>
              </a:ext>
            </a:extLst>
          </p:cNvPr>
          <p:cNvCxnSpPr>
            <a:cxnSpLocks/>
            <a:stCxn id="2" idx="3"/>
            <a:endCxn id="105" idx="2"/>
          </p:cNvCxnSpPr>
          <p:nvPr/>
        </p:nvCxnSpPr>
        <p:spPr>
          <a:xfrm>
            <a:off x="1609691" y="2399477"/>
            <a:ext cx="4560514" cy="1649541"/>
          </a:xfrm>
          <a:prstGeom prst="bentConnector4">
            <a:avLst>
              <a:gd name="adj1" fmla="val 2774"/>
              <a:gd name="adj2" fmla="val 113858"/>
            </a:avLst>
          </a:prstGeom>
          <a:ln>
            <a:solidFill>
              <a:srgbClr val="471A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 : en angle 130">
            <a:extLst>
              <a:ext uri="{FF2B5EF4-FFF2-40B4-BE49-F238E27FC236}">
                <a16:creationId xmlns:a16="http://schemas.microsoft.com/office/drawing/2014/main" id="{6AFAEFBD-9159-98BE-94CC-B3C769DCC32A}"/>
              </a:ext>
            </a:extLst>
          </p:cNvPr>
          <p:cNvCxnSpPr>
            <a:cxnSpLocks/>
            <a:stCxn id="15" idx="3"/>
            <a:endCxn id="105" idx="0"/>
          </p:cNvCxnSpPr>
          <p:nvPr/>
        </p:nvCxnSpPr>
        <p:spPr>
          <a:xfrm>
            <a:off x="5711302" y="2400081"/>
            <a:ext cx="458903" cy="755346"/>
          </a:xfrm>
          <a:prstGeom prst="bentConnector2">
            <a:avLst/>
          </a:prstGeom>
          <a:ln>
            <a:solidFill>
              <a:srgbClr val="471A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Google Shape;146;p19">
            <a:extLst>
              <a:ext uri="{FF2B5EF4-FFF2-40B4-BE49-F238E27FC236}">
                <a16:creationId xmlns:a16="http://schemas.microsoft.com/office/drawing/2014/main" id="{E9A5F4F1-3882-7E43-106B-1E8B2410B48C}"/>
              </a:ext>
            </a:extLst>
          </p:cNvPr>
          <p:cNvSpPr txBox="1">
            <a:spLocks/>
          </p:cNvSpPr>
          <p:nvPr/>
        </p:nvSpPr>
        <p:spPr>
          <a:xfrm>
            <a:off x="200297" y="1388193"/>
            <a:ext cx="5120640" cy="39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Synoptique de détection de points d’intérêt</a:t>
            </a:r>
          </a:p>
          <a:p>
            <a:pPr marL="285750" indent="-285750">
              <a:buClr>
                <a:schemeClr val="accent6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E928FCB0-2515-0173-8BF1-F5504AA3AF84}"/>
              </a:ext>
            </a:extLst>
          </p:cNvPr>
          <p:cNvSpPr txBox="1"/>
          <p:nvPr/>
        </p:nvSpPr>
        <p:spPr>
          <a:xfrm>
            <a:off x="200297" y="4756855"/>
            <a:ext cx="466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6">
                  <a:lumMod val="10000"/>
                </a:schemeClr>
              </a:buClr>
            </a:pPr>
            <a:r>
              <a:rPr lang="fr-FR" dirty="0">
                <a:solidFill>
                  <a:schemeClr val="tx1"/>
                </a:solidFill>
              </a:rPr>
              <a:t>Sortie = </a:t>
            </a:r>
            <a:r>
              <a:rPr lang="fr-FR" u="sng" dirty="0">
                <a:solidFill>
                  <a:schemeClr val="tx1"/>
                </a:solidFill>
              </a:rPr>
              <a:t>valeur d’entrée</a:t>
            </a:r>
            <a:r>
              <a:rPr lang="fr-FR" dirty="0">
                <a:solidFill>
                  <a:schemeClr val="tx1"/>
                </a:solidFill>
              </a:rPr>
              <a:t> si nouvelle valeur </a:t>
            </a:r>
            <a:r>
              <a:rPr lang="fr-FR" b="1" dirty="0">
                <a:solidFill>
                  <a:schemeClr val="tx1"/>
                </a:solidFill>
              </a:rPr>
              <a:t>&lt;</a:t>
            </a:r>
            <a:r>
              <a:rPr lang="fr-FR" dirty="0">
                <a:solidFill>
                  <a:schemeClr val="tx1"/>
                </a:solidFill>
              </a:rPr>
              <a:t>  Seuil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2" name="Espace réservé du numéro de diapositive 141">
            <a:extLst>
              <a:ext uri="{FF2B5EF4-FFF2-40B4-BE49-F238E27FC236}">
                <a16:creationId xmlns:a16="http://schemas.microsoft.com/office/drawing/2014/main" id="{9AA52685-1CFC-32D4-6F36-081901BC14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26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6;p19">
            <a:extLst>
              <a:ext uri="{FF2B5EF4-FFF2-40B4-BE49-F238E27FC236}">
                <a16:creationId xmlns:a16="http://schemas.microsoft.com/office/drawing/2014/main" id="{F4634271-0687-80B1-CBD5-8CB075E2C5E4}"/>
              </a:ext>
            </a:extLst>
          </p:cNvPr>
          <p:cNvSpPr txBox="1">
            <a:spLocks/>
          </p:cNvSpPr>
          <p:nvPr/>
        </p:nvSpPr>
        <p:spPr>
          <a:xfrm>
            <a:off x="0" y="1443364"/>
            <a:ext cx="6727902" cy="182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144000" indent="457200">
              <a:spcAft>
                <a:spcPts val="1200"/>
              </a:spcAft>
              <a:buClr>
                <a:schemeClr val="accent6">
                  <a:lumMod val="10000"/>
                </a:schemeClr>
              </a:buClr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</a:rPr>
              <a:t>Détection de contours</a:t>
            </a:r>
          </a:p>
          <a:p>
            <a:pPr marL="144000" indent="457200">
              <a:spcAft>
                <a:spcPts val="1200"/>
              </a:spcAft>
              <a:buClr>
                <a:schemeClr val="accent6">
                  <a:lumMod val="10000"/>
                </a:schemeClr>
              </a:buClr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</a:rPr>
              <a:t>Alignement des </a:t>
            </a:r>
            <a:r>
              <a:rPr lang="fr-FR" sz="1400" b="1" u="sng" dirty="0">
                <a:solidFill>
                  <a:schemeClr val="tx1"/>
                </a:solidFill>
              </a:rPr>
              <a:t>contours</a:t>
            </a:r>
            <a:r>
              <a:rPr lang="fr-FR" sz="1400" dirty="0">
                <a:solidFill>
                  <a:schemeClr val="tx1"/>
                </a:solidFill>
              </a:rPr>
              <a:t> de l’image de sortie et de l’image d’entrée</a:t>
            </a:r>
          </a:p>
          <a:p>
            <a:pPr marL="144000" indent="457200">
              <a:spcAft>
                <a:spcPts val="1200"/>
              </a:spcAft>
              <a:buClr>
                <a:schemeClr val="accent6">
                  <a:lumMod val="10000"/>
                </a:schemeClr>
              </a:buClr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</a:rPr>
              <a:t>Alignement de </a:t>
            </a:r>
            <a:r>
              <a:rPr lang="fr-FR" sz="1400" b="1" u="sng" dirty="0">
                <a:solidFill>
                  <a:schemeClr val="tx1"/>
                </a:solidFill>
              </a:rPr>
              <a:t>l’image</a:t>
            </a:r>
            <a:r>
              <a:rPr lang="fr-FR" sz="1400" dirty="0">
                <a:solidFill>
                  <a:schemeClr val="tx1"/>
                </a:solidFill>
              </a:rPr>
              <a:t> de sortie et de l’image d’entrée</a:t>
            </a:r>
          </a:p>
          <a:p>
            <a:pPr marL="144000" indent="457200">
              <a:spcAft>
                <a:spcPts val="1200"/>
              </a:spcAft>
              <a:buClr>
                <a:schemeClr val="accent6">
                  <a:lumMod val="10000"/>
                </a:schemeClr>
              </a:buClr>
              <a:buFont typeface="+mj-lt"/>
              <a:buAutoNum type="arabicPeriod"/>
            </a:pPr>
            <a:r>
              <a:rPr lang="fr-FR" sz="1400" dirty="0">
                <a:solidFill>
                  <a:schemeClr val="tx1"/>
                </a:solidFill>
              </a:rPr>
              <a:t>Détection des points d'intérêt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EE658E-C52F-A7B1-F401-EFF0FB528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620" y="2761424"/>
            <a:ext cx="2922472" cy="2191854"/>
          </a:xfrm>
          <a:prstGeom prst="rect">
            <a:avLst/>
          </a:prstGeom>
        </p:spPr>
      </p:pic>
      <p:sp>
        <p:nvSpPr>
          <p:cNvPr id="9" name="Google Shape;146;p19">
            <a:extLst>
              <a:ext uri="{FF2B5EF4-FFF2-40B4-BE49-F238E27FC236}">
                <a16:creationId xmlns:a16="http://schemas.microsoft.com/office/drawing/2014/main" id="{A0644B51-7CE0-4301-195C-418232F2AE8B}"/>
              </a:ext>
            </a:extLst>
          </p:cNvPr>
          <p:cNvSpPr txBox="1">
            <a:spLocks/>
          </p:cNvSpPr>
          <p:nvPr/>
        </p:nvSpPr>
        <p:spPr>
          <a:xfrm>
            <a:off x="7012312" y="2447866"/>
            <a:ext cx="1463040" cy="26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Clr>
                <a:schemeClr val="accent6">
                  <a:lumMod val="10000"/>
                </a:schemeClr>
              </a:buClr>
            </a:pPr>
            <a:r>
              <a:rPr lang="fr-FR" sz="1200" dirty="0">
                <a:solidFill>
                  <a:schemeClr val="tx1"/>
                </a:solidFill>
              </a:rPr>
              <a:t>Image de test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BF1D71-B205-6990-3D94-C0865830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340" y="3478997"/>
            <a:ext cx="1835516" cy="6217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C820319-E618-4D46-F920-10E3765A1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659" y="3465885"/>
            <a:ext cx="1053612" cy="1053612"/>
          </a:xfrm>
          <a:prstGeom prst="rect">
            <a:avLst/>
          </a:prstGeom>
        </p:spPr>
      </p:pic>
      <p:sp>
        <p:nvSpPr>
          <p:cNvPr id="13" name="Google Shape;71;p14">
            <a:extLst>
              <a:ext uri="{FF2B5EF4-FFF2-40B4-BE49-F238E27FC236}">
                <a16:creationId xmlns:a16="http://schemas.microsoft.com/office/drawing/2014/main" id="{8742AD69-643B-3C51-A02F-AD3687BE442E}"/>
              </a:ext>
            </a:extLst>
          </p:cNvPr>
          <p:cNvSpPr txBox="1">
            <a:spLocks/>
          </p:cNvSpPr>
          <p:nvPr/>
        </p:nvSpPr>
        <p:spPr>
          <a:xfrm>
            <a:off x="0" y="232756"/>
            <a:ext cx="9144000" cy="891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fr-FR" dirty="0"/>
              <a:t>Plan de validation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146BC3-830F-98C0-5483-8FBC9E465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126632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12362</TotalTime>
  <Words>638</Words>
  <Application>Microsoft Office PowerPoint</Application>
  <PresentationFormat>Affichage à l'écran (16:9)</PresentationFormat>
  <Paragraphs>156</Paragraphs>
  <Slides>23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Cambria Math</vt:lpstr>
      <vt:lpstr>Roboto</vt:lpstr>
      <vt:lpstr>Wingdings</vt:lpstr>
      <vt:lpstr>Merriweather</vt:lpstr>
      <vt:lpstr>Times New Roman</vt:lpstr>
      <vt:lpstr>Arial</vt:lpstr>
      <vt:lpstr>Calibri</vt:lpstr>
      <vt:lpstr>Paradigm</vt:lpstr>
      <vt:lpstr>Formation FPGA Safran Projet de fin de formation</vt:lpstr>
      <vt:lpstr>Sommaire</vt:lpstr>
      <vt:lpstr>Notre équipe Projet : </vt:lpstr>
      <vt:lpstr>Méthode de gestion de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Retour sur expérience</vt:lpstr>
      <vt:lpstr>Remerciements!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FPGA Safran Projet de fin de formation</dc:title>
  <dc:creator>Houssein</dc:creator>
  <cp:lastModifiedBy>racha houssein</cp:lastModifiedBy>
  <cp:revision>388</cp:revision>
  <dcterms:modified xsi:type="dcterms:W3CDTF">2023-07-17T19:11:22Z</dcterms:modified>
</cp:coreProperties>
</file>